
<file path=[Content_Types].xml><?xml version="1.0" encoding="utf-8"?>
<Types xmlns="http://schemas.openxmlformats.org/package/2006/content-types">
  <Default Extension="fntdata" ContentType="application/x-fontdata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2192000" cy="6858000"/>
  <p:notesSz cx="6858000" cy="12192000"/>
  <p:embeddedFontLst>
    <p:embeddedFont>
      <p:font typeface="MiSans" panose="020B0604020202020204" charset="-122"/>
      <p:regular r:id="rId21"/>
    </p:embeddedFont>
    <p:embeddedFont>
      <p:font typeface="Noto Sans SC" panose="020B0604020202020204" charset="-128"/>
      <p:regular r:id="rId22"/>
    </p:embeddedFont>
    <p:embeddedFont>
      <p:font typeface="Calibri" panose="020F0502020204030204" pitchFamily="34" charset="0"/>
      <p:regular r:id="rId23"/>
      <p:bold r:id="rId24"/>
      <p:italic r:id="rId25"/>
      <p:boldItalic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48" d="100"/>
          <a:sy n="48" d="100"/>
        </p:scale>
        <p:origin x="53" y="8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2624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9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8.jp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2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2.png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9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19:59:40-d2nf6b18bjvh7rlj013g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0" y="0"/>
            <a:ext cx="10287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-72390" y="-84455"/>
            <a:ext cx="13742035" cy="7143115"/>
          </a:xfrm>
          <a:prstGeom prst="rect">
            <a:avLst/>
          </a:prstGeom>
          <a:gradFill flip="none" rotWithShape="1">
            <a:gsLst>
              <a:gs pos="0">
                <a:srgbClr val="EAEEF4"/>
              </a:gs>
              <a:gs pos="14000">
                <a:srgbClr val="EFF3F7"/>
              </a:gs>
              <a:gs pos="68000">
                <a:srgbClr val="F3F7FA">
                  <a:alpha val="0"/>
                </a:srgbClr>
              </a:gs>
              <a:gs pos="100000">
                <a:srgbClr val="F3F7FA">
                  <a:alpha val="0"/>
                </a:srgbClr>
              </a:gs>
            </a:gsLst>
            <a:lin ang="0" scaled="1"/>
          </a:gradFill>
          <a:ln/>
        </p:spPr>
      </p:sp>
      <p:sp>
        <p:nvSpPr>
          <p:cNvPr id="4" name="Text 1"/>
          <p:cNvSpPr/>
          <p:nvPr/>
        </p:nvSpPr>
        <p:spPr>
          <a:xfrm>
            <a:off x="-72390" y="-84455"/>
            <a:ext cx="13742035" cy="71431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626745" y="6151880"/>
            <a:ext cx="4345305" cy="33147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626745" y="6151880"/>
            <a:ext cx="4345305" cy="3314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>
              <a:lnSpc>
                <a:spcPct val="90000"/>
              </a:lnSpc>
            </a:pP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11450859" y="428881"/>
            <a:ext cx="209306" cy="42231"/>
          </a:xfrm>
          <a:prstGeom prst="rect">
            <a:avLst/>
          </a:prstGeom>
          <a:solidFill>
            <a:srgbClr val="000000"/>
          </a:solidFill>
          <a:ln w="19050">
            <a:solidFill>
              <a:srgbClr val="000000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1450859" y="428881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11450859" y="525855"/>
            <a:ext cx="209306" cy="42231"/>
          </a:xfrm>
          <a:prstGeom prst="rect">
            <a:avLst/>
          </a:prstGeom>
          <a:solidFill>
            <a:srgbClr val="000000"/>
          </a:solidFill>
          <a:ln w="19050">
            <a:solidFill>
              <a:srgbClr val="000000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11450859" y="525855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11450859" y="622829"/>
            <a:ext cx="209306" cy="42231"/>
          </a:xfrm>
          <a:prstGeom prst="rect">
            <a:avLst/>
          </a:prstGeom>
          <a:solidFill>
            <a:srgbClr val="000000"/>
          </a:solidFill>
          <a:ln w="19050">
            <a:solidFill>
              <a:srgbClr val="000000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11450859" y="622829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5099607" y="6293196"/>
            <a:ext cx="2063750" cy="0"/>
          </a:xfrm>
          <a:prstGeom prst="straightConnector1">
            <a:avLst/>
          </a:prstGeom>
          <a:noFill/>
          <a:ln w="9525">
            <a:solidFill>
              <a:srgbClr val="000000">
                <a:alpha val="21961"/>
              </a:srgbClr>
            </a:solidFill>
            <a:prstDash val="solid"/>
            <a:headEnd type="none"/>
            <a:tailEnd type="none"/>
          </a:ln>
        </p:spPr>
      </p:sp>
      <p:pic>
        <p:nvPicPr>
          <p:cNvPr id="14" name="Image 1" descr="https://kimi-img.moonshot.cn/pub/slides/slides_tmpl/image/25-08-27-19:59:30-d2nf68h8bjvh7rlj00p0.png"/>
          <p:cNvPicPr>
            <a:picLocks noChangeAspect="1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 rot="16200000">
            <a:off x="1080135" y="44450"/>
            <a:ext cx="262890" cy="1170305"/>
          </a:xfrm>
          <a:prstGeom prst="rect">
            <a:avLst/>
          </a:prstGeom>
        </p:spPr>
      </p:pic>
      <p:sp>
        <p:nvSpPr>
          <p:cNvPr id="15" name="Text 11"/>
          <p:cNvSpPr/>
          <p:nvPr/>
        </p:nvSpPr>
        <p:spPr>
          <a:xfrm>
            <a:off x="626745" y="2816860"/>
            <a:ext cx="7075805" cy="21907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4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Retail Sales Report: Growth, Gaps &amp; Game Plan (2023–2024)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19:59:33-d2nf6998bjvh7rlj00s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56298" y="657860"/>
            <a:ext cx="10479405" cy="82296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600" dirty="0">
                <a:solidFill>
                  <a:srgbClr val="0D0D0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Target High-Value Segment</a:t>
            </a:r>
            <a:endParaRPr lang="en-US" sz="1600" dirty="0"/>
          </a:p>
        </p:txBody>
      </p:sp>
      <p:sp>
        <p:nvSpPr>
          <p:cNvPr id="4" name="Shape 1"/>
          <p:cNvSpPr/>
          <p:nvPr/>
        </p:nvSpPr>
        <p:spPr>
          <a:xfrm>
            <a:off x="576149" y="498250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576149" y="498250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3"/>
          <p:cNvSpPr/>
          <p:nvPr/>
        </p:nvSpPr>
        <p:spPr>
          <a:xfrm>
            <a:off x="576149" y="595224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576149" y="595224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576149" y="692198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576149" y="692198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10" name="Image 1" descr="https://kimi-img.moonshot.cn/pub/slides/slides_tmpl/image/25-08-27-19:59:30-d2nf68h8bjvh7rlj00pg.png"/>
          <p:cNvPicPr>
            <a:picLocks noChangeAspect="1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 flipV="1">
            <a:off x="10751820" y="428625"/>
            <a:ext cx="762000" cy="76200"/>
          </a:xfrm>
          <a:prstGeom prst="rect">
            <a:avLst/>
          </a:prstGeom>
        </p:spPr>
      </p:pic>
      <p:pic>
        <p:nvPicPr>
          <p:cNvPr id="11" name="Image 2" descr="https://kimi-img.moonshot.cn/pub/slides/slides_tmpl/image/25-08-27-19:59:30-d2nf68h8bjvh7rlj00pg.png"/>
          <p:cNvPicPr>
            <a:picLocks noChangeAspect="1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 flipV="1">
            <a:off x="10751820" y="559435"/>
            <a:ext cx="762000" cy="76200"/>
          </a:xfrm>
          <a:prstGeom prst="rect">
            <a:avLst/>
          </a:prstGeom>
        </p:spPr>
      </p:pic>
      <p:sp>
        <p:nvSpPr>
          <p:cNvPr id="12" name="Shape 7"/>
          <p:cNvSpPr/>
          <p:nvPr/>
        </p:nvSpPr>
        <p:spPr>
          <a:xfrm>
            <a:off x="805748" y="2049780"/>
            <a:ext cx="3388995" cy="4514850"/>
          </a:xfrm>
          <a:prstGeom prst="roundRect">
            <a:avLst>
              <a:gd name="adj" fmla="val 7194"/>
            </a:avLst>
          </a:prstGeom>
          <a:gradFill flip="none" rotWithShape="1">
            <a:gsLst>
              <a:gs pos="0">
                <a:srgbClr val="2F5BEE">
                  <a:alpha val="17000"/>
                </a:srgbClr>
              </a:gs>
              <a:gs pos="57000">
                <a:srgbClr val="EAEEF4">
                  <a:alpha val="0"/>
                </a:srgbClr>
              </a:gs>
              <a:gs pos="100000">
                <a:srgbClr val="FFFFFF"/>
              </a:gs>
            </a:gsLst>
            <a:lin ang="16200000" scaled="1"/>
          </a:gradFill>
          <a:ln/>
        </p:spPr>
        <p:txBody>
          <a:bodyPr/>
          <a:lstStyle/>
          <a:p>
            <a:endParaRPr lang="en-US" dirty="0"/>
          </a:p>
        </p:txBody>
      </p:sp>
      <p:sp>
        <p:nvSpPr>
          <p:cNvPr id="13" name="Text 8"/>
          <p:cNvSpPr/>
          <p:nvPr/>
        </p:nvSpPr>
        <p:spPr>
          <a:xfrm>
            <a:off x="774065" y="1918970"/>
            <a:ext cx="3388995" cy="451485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14" name="Image 3" descr="https://kimi-img.moonshot.cn/pub/slides/slides_tmpl/image/25-08-27-19:59:33-d2nf6998bjvh7rlj00r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60905" y="2049780"/>
            <a:ext cx="688340" cy="691515"/>
          </a:xfrm>
          <a:prstGeom prst="rect">
            <a:avLst/>
          </a:prstGeom>
        </p:spPr>
      </p:pic>
      <p:pic>
        <p:nvPicPr>
          <p:cNvPr id="15" name="Image 4" descr="https://kimi-img.moonshot.cn/pub/slides/slides_tmpl/image/25-08-27-19:59:47-d2nf6cp8bjvh7rlj01c0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56740" y="2232025"/>
            <a:ext cx="1288415" cy="330200"/>
          </a:xfrm>
          <a:prstGeom prst="rect">
            <a:avLst/>
          </a:prstGeom>
        </p:spPr>
      </p:pic>
      <p:sp>
        <p:nvSpPr>
          <p:cNvPr id="16" name="Shape 9"/>
          <p:cNvSpPr/>
          <p:nvPr/>
        </p:nvSpPr>
        <p:spPr>
          <a:xfrm>
            <a:off x="4437380" y="1918335"/>
            <a:ext cx="3388995" cy="4514850"/>
          </a:xfrm>
          <a:prstGeom prst="roundRect">
            <a:avLst>
              <a:gd name="adj" fmla="val 7194"/>
            </a:avLst>
          </a:prstGeom>
          <a:gradFill flip="none" rotWithShape="1">
            <a:gsLst>
              <a:gs pos="0">
                <a:srgbClr val="2F5BEE">
                  <a:alpha val="17000"/>
                </a:srgbClr>
              </a:gs>
              <a:gs pos="57000">
                <a:srgbClr val="EAEEF4">
                  <a:alpha val="0"/>
                </a:srgbClr>
              </a:gs>
              <a:gs pos="100000">
                <a:srgbClr val="FFFFFF"/>
              </a:gs>
            </a:gsLst>
            <a:lin ang="16200000" scaled="1"/>
          </a:gradFill>
          <a:ln/>
        </p:spPr>
      </p:sp>
      <p:sp>
        <p:nvSpPr>
          <p:cNvPr id="17" name="Text 10"/>
          <p:cNvSpPr/>
          <p:nvPr/>
        </p:nvSpPr>
        <p:spPr>
          <a:xfrm>
            <a:off x="4437380" y="1918335"/>
            <a:ext cx="3388995" cy="451485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18" name="Image 5" descr="https://kimi-img.moonshot.cn/pub/slides/slides_tmpl/image/25-08-27-19:59:33-d2nf6998bjvh7rlj00r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6280" y="2049780"/>
            <a:ext cx="688340" cy="691515"/>
          </a:xfrm>
          <a:prstGeom prst="rect">
            <a:avLst/>
          </a:prstGeom>
        </p:spPr>
      </p:pic>
      <p:pic>
        <p:nvPicPr>
          <p:cNvPr id="19" name="Image 6" descr="https://kimi-img.moonshot.cn/pub/slides/slides_tmpl/image/25-08-27-19:59:47-d2nf6cp8bjvh7rlj01c0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92115" y="2232025"/>
            <a:ext cx="1288415" cy="330200"/>
          </a:xfrm>
          <a:prstGeom prst="rect">
            <a:avLst/>
          </a:prstGeom>
        </p:spPr>
      </p:pic>
      <p:sp>
        <p:nvSpPr>
          <p:cNvPr id="20" name="Shape 11"/>
          <p:cNvSpPr/>
          <p:nvPr/>
        </p:nvSpPr>
        <p:spPr>
          <a:xfrm>
            <a:off x="8082915" y="2019618"/>
            <a:ext cx="3388995" cy="4514850"/>
          </a:xfrm>
          <a:prstGeom prst="roundRect">
            <a:avLst>
              <a:gd name="adj" fmla="val 7194"/>
            </a:avLst>
          </a:prstGeom>
          <a:gradFill flip="none" rotWithShape="1">
            <a:gsLst>
              <a:gs pos="0">
                <a:srgbClr val="2F5BEE">
                  <a:alpha val="17000"/>
                </a:srgbClr>
              </a:gs>
              <a:gs pos="57000">
                <a:srgbClr val="EAEEF4">
                  <a:alpha val="0"/>
                </a:srgbClr>
              </a:gs>
              <a:gs pos="100000">
                <a:srgbClr val="FFFFFF"/>
              </a:gs>
            </a:gsLst>
            <a:lin ang="16200000" scaled="1"/>
          </a:gradFill>
          <a:ln/>
        </p:spPr>
      </p:sp>
      <p:sp>
        <p:nvSpPr>
          <p:cNvPr id="21" name="Text 12"/>
          <p:cNvSpPr/>
          <p:nvPr/>
        </p:nvSpPr>
        <p:spPr>
          <a:xfrm>
            <a:off x="8082915" y="1918970"/>
            <a:ext cx="3388995" cy="451485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22" name="Image 7" descr="https://kimi-img.moonshot.cn/pub/slides/slides_tmpl/image/25-08-27-19:59:33-d2nf6998bjvh7rlj00r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36735" y="2049780"/>
            <a:ext cx="688340" cy="691515"/>
          </a:xfrm>
          <a:prstGeom prst="rect">
            <a:avLst/>
          </a:prstGeom>
        </p:spPr>
      </p:pic>
      <p:pic>
        <p:nvPicPr>
          <p:cNvPr id="23" name="Image 8" descr="https://kimi-img.moonshot.cn/pub/slides/slides_tmpl/image/25-08-27-19:59:47-d2nf6cp8bjvh7rlj01c0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32570" y="2232025"/>
            <a:ext cx="1288415" cy="330200"/>
          </a:xfrm>
          <a:prstGeom prst="rect">
            <a:avLst/>
          </a:prstGeom>
        </p:spPr>
      </p:pic>
      <p:sp>
        <p:nvSpPr>
          <p:cNvPr id="24" name="Text 13"/>
          <p:cNvSpPr/>
          <p:nvPr/>
        </p:nvSpPr>
        <p:spPr>
          <a:xfrm>
            <a:off x="2152015" y="2136140"/>
            <a:ext cx="688975" cy="5365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00000"/>
              </a:lnSpc>
            </a:pPr>
            <a:r>
              <a:rPr lang="en-US" sz="32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</a:t>
            </a:r>
            <a:endParaRPr lang="en-US" sz="1600" dirty="0"/>
          </a:p>
        </p:txBody>
      </p:sp>
      <p:sp>
        <p:nvSpPr>
          <p:cNvPr id="25" name="Text 14"/>
          <p:cNvSpPr/>
          <p:nvPr/>
        </p:nvSpPr>
        <p:spPr>
          <a:xfrm>
            <a:off x="1097915" y="2960370"/>
            <a:ext cx="2805430" cy="7867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00000"/>
              </a:lnSpc>
            </a:pPr>
            <a:r>
              <a:rPr lang="en-US" sz="2000" dirty="0">
                <a:solidFill>
                  <a:srgbClr val="577FD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Sharper Targeting Ahead</a:t>
            </a:r>
            <a:endParaRPr lang="en-US" sz="1600" dirty="0"/>
          </a:p>
        </p:txBody>
      </p:sp>
      <p:sp>
        <p:nvSpPr>
          <p:cNvPr id="26" name="Text 15"/>
          <p:cNvSpPr/>
          <p:nvPr/>
        </p:nvSpPr>
        <p:spPr>
          <a:xfrm>
            <a:off x="1120140" y="3669665"/>
            <a:ext cx="2761615" cy="27641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sz="1500" dirty="0"/>
              <a:t>We’re shifting 60% of targeted spend toward middle-aged shoppers through digital channels like streaming audio, social platforms, and email. This should lower acquisition costs and improve lifetime value with more precise targeting</a:t>
            </a:r>
          </a:p>
        </p:txBody>
      </p:sp>
      <p:sp>
        <p:nvSpPr>
          <p:cNvPr id="27" name="Text 16"/>
          <p:cNvSpPr/>
          <p:nvPr/>
        </p:nvSpPr>
        <p:spPr>
          <a:xfrm>
            <a:off x="5796915" y="2141855"/>
            <a:ext cx="688975" cy="5365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00000"/>
              </a:lnSpc>
            </a:pPr>
            <a:r>
              <a:rPr lang="en-US" sz="32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</a:t>
            </a:r>
            <a:endParaRPr lang="en-US" sz="1600" dirty="0"/>
          </a:p>
        </p:txBody>
      </p:sp>
      <p:sp>
        <p:nvSpPr>
          <p:cNvPr id="28" name="Text 17"/>
          <p:cNvSpPr/>
          <p:nvPr/>
        </p:nvSpPr>
        <p:spPr>
          <a:xfrm>
            <a:off x="4733290" y="2960370"/>
            <a:ext cx="2805430" cy="7867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00000"/>
              </a:lnSpc>
            </a:pPr>
            <a:r>
              <a:rPr lang="en-US" sz="2000" dirty="0">
                <a:solidFill>
                  <a:srgbClr val="577FD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Personalised Offers at Scale</a:t>
            </a:r>
            <a:endParaRPr lang="en-US" sz="1600" dirty="0"/>
          </a:p>
        </p:txBody>
      </p:sp>
      <p:sp>
        <p:nvSpPr>
          <p:cNvPr id="29" name="Text 18"/>
          <p:cNvSpPr/>
          <p:nvPr/>
        </p:nvSpPr>
        <p:spPr>
          <a:xfrm>
            <a:off x="4755515" y="3669665"/>
            <a:ext cx="2761615" cy="29870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sz="1600" dirty="0"/>
              <a:t>Dynamic content tools will send timely offers—birthday perks, reminders, early-access drops—building loyalty and nudging average spend up by about 8%.</a:t>
            </a:r>
          </a:p>
        </p:txBody>
      </p:sp>
      <p:sp>
        <p:nvSpPr>
          <p:cNvPr id="30" name="Text 19"/>
          <p:cNvSpPr/>
          <p:nvPr/>
        </p:nvSpPr>
        <p:spPr>
          <a:xfrm>
            <a:off x="9431020" y="2145665"/>
            <a:ext cx="688975" cy="5365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00000"/>
              </a:lnSpc>
            </a:pPr>
            <a:r>
              <a:rPr lang="en-US" sz="32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</a:t>
            </a:r>
            <a:endParaRPr lang="en-US" sz="1600" dirty="0"/>
          </a:p>
        </p:txBody>
      </p:sp>
      <p:sp>
        <p:nvSpPr>
          <p:cNvPr id="31" name="Text 20"/>
          <p:cNvSpPr/>
          <p:nvPr/>
        </p:nvSpPr>
        <p:spPr>
          <a:xfrm>
            <a:off x="8373745" y="2960370"/>
            <a:ext cx="2805430" cy="7867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00000"/>
              </a:lnSpc>
            </a:pPr>
            <a:r>
              <a:rPr lang="en-US" sz="2000" dirty="0">
                <a:solidFill>
                  <a:srgbClr val="577FD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ROI Guardrails Built In</a:t>
            </a:r>
            <a:endParaRPr lang="en-US" sz="1600" dirty="0"/>
          </a:p>
        </p:txBody>
      </p:sp>
      <p:sp>
        <p:nvSpPr>
          <p:cNvPr id="32" name="Text 21"/>
          <p:cNvSpPr/>
          <p:nvPr/>
        </p:nvSpPr>
        <p:spPr>
          <a:xfrm>
            <a:off x="8395970" y="3669665"/>
            <a:ext cx="2761615" cy="29870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sz="1600" dirty="0"/>
              <a:t>Every campaign must hit a 3:1 return. Anything that doesn’t makes room for experiential campaigns that build deeper brand connection with this core group.</a:t>
            </a:r>
          </a:p>
        </p:txBody>
      </p:sp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19:59:45-d2nf6c98bjvh7rlj019g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202795" cy="6858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8-27-19:59:43-d2nf6bp8bjvh7rlj018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1290" y="2486660"/>
            <a:ext cx="9105265" cy="3916045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530860" y="1240155"/>
            <a:ext cx="11169650" cy="82296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600" dirty="0">
                <a:solidFill>
                  <a:srgbClr val="0D0D0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Top-Spender Retention Plan</a:t>
            </a:r>
            <a:endParaRPr lang="en-US" sz="1600" dirty="0"/>
          </a:p>
        </p:txBody>
      </p:sp>
      <p:pic>
        <p:nvPicPr>
          <p:cNvPr id="5" name="Image 2" descr="https://kimi-img.moonshot.cn/pub/slides/slides_tmpl/image/25-08-27-19:59:30-d2nf68h8bjvh7rlj00p0.png"/>
          <p:cNvPicPr>
            <a:picLocks noChangeAspect="1"/>
          </p:cNvPicPr>
          <p:nvPr/>
        </p:nvPicPr>
        <p:blipFill>
          <a:blip r:embed="rId5">
            <a:alphaModFix amt="40000"/>
          </a:blip>
          <a:stretch>
            <a:fillRect/>
          </a:stretch>
        </p:blipFill>
        <p:spPr>
          <a:xfrm rot="16200000">
            <a:off x="10665460" y="-8255"/>
            <a:ext cx="262890" cy="1170305"/>
          </a:xfrm>
          <a:prstGeom prst="rect">
            <a:avLst/>
          </a:prstGeom>
        </p:spPr>
      </p:pic>
      <p:sp>
        <p:nvSpPr>
          <p:cNvPr id="6" name="Shape 1"/>
          <p:cNvSpPr/>
          <p:nvPr/>
        </p:nvSpPr>
        <p:spPr>
          <a:xfrm>
            <a:off x="576149" y="498250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</p:sp>
      <p:sp>
        <p:nvSpPr>
          <p:cNvPr id="7" name="Text 2"/>
          <p:cNvSpPr/>
          <p:nvPr/>
        </p:nvSpPr>
        <p:spPr>
          <a:xfrm>
            <a:off x="576149" y="498250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3"/>
          <p:cNvSpPr/>
          <p:nvPr/>
        </p:nvSpPr>
        <p:spPr>
          <a:xfrm>
            <a:off x="576149" y="595224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</p:sp>
      <p:sp>
        <p:nvSpPr>
          <p:cNvPr id="9" name="Text 4"/>
          <p:cNvSpPr/>
          <p:nvPr/>
        </p:nvSpPr>
        <p:spPr>
          <a:xfrm>
            <a:off x="576149" y="595224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Shape 5"/>
          <p:cNvSpPr/>
          <p:nvPr/>
        </p:nvSpPr>
        <p:spPr>
          <a:xfrm>
            <a:off x="576149" y="692198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</p:sp>
      <p:sp>
        <p:nvSpPr>
          <p:cNvPr id="11" name="Text 6"/>
          <p:cNvSpPr/>
          <p:nvPr/>
        </p:nvSpPr>
        <p:spPr>
          <a:xfrm>
            <a:off x="576149" y="692198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12" name="Image 3" descr="https://kimi-img.moonshot.cn/pub/slides/slides_tmpl/image/25-08-27-19:59:47-d2nf6cp8bjvh7rlj01bg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6410" y="4102100"/>
            <a:ext cx="2884170" cy="1807845"/>
          </a:xfrm>
          <a:prstGeom prst="rect">
            <a:avLst/>
          </a:prstGeom>
        </p:spPr>
      </p:pic>
      <p:pic>
        <p:nvPicPr>
          <p:cNvPr id="13" name="Image 4" descr="https://kimi-img.moonshot.cn/pub/slides/slides_tmpl/image/25-08-27-19:59:39-d2nf6ap8bjvh7rlj0110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5040" y="3285490"/>
            <a:ext cx="262255" cy="263525"/>
          </a:xfrm>
          <a:prstGeom prst="rect">
            <a:avLst/>
          </a:prstGeom>
        </p:spPr>
      </p:pic>
      <p:pic>
        <p:nvPicPr>
          <p:cNvPr id="14" name="Image 5" descr="https://kimi-img.moonshot.cn/pub/slides/slides_tmpl/image/25-08-27-19:59:33-d2nf6998bjvh7rlj00sg.png"/>
          <p:cNvPicPr>
            <a:picLocks noChangeAspect="1"/>
          </p:cNvPicPr>
          <p:nvPr/>
        </p:nvPicPr>
        <p:blipFill>
          <a:blip r:embed="rId8">
            <a:alphaModFix amt="40000"/>
          </a:blip>
          <a:stretch>
            <a:fillRect/>
          </a:stretch>
        </p:blipFill>
        <p:spPr>
          <a:xfrm>
            <a:off x="785495" y="3761105"/>
            <a:ext cx="469900" cy="340995"/>
          </a:xfrm>
          <a:prstGeom prst="rect">
            <a:avLst/>
          </a:prstGeom>
        </p:spPr>
      </p:pic>
      <p:sp>
        <p:nvSpPr>
          <p:cNvPr id="15" name="Shape 7"/>
          <p:cNvSpPr/>
          <p:nvPr/>
        </p:nvSpPr>
        <p:spPr>
          <a:xfrm rot="16200000">
            <a:off x="379730" y="3850005"/>
            <a:ext cx="913765" cy="209550"/>
          </a:xfrm>
          <a:prstGeom prst="parallelogram">
            <a:avLst>
              <a:gd name="adj" fmla="val 38342"/>
            </a:avLst>
          </a:prstGeom>
          <a:solidFill>
            <a:srgbClr val="2F5BEE">
              <a:alpha val="34118"/>
            </a:srgbClr>
          </a:solidFill>
          <a:ln/>
        </p:spPr>
      </p:sp>
      <p:sp>
        <p:nvSpPr>
          <p:cNvPr id="16" name="Text 8"/>
          <p:cNvSpPr/>
          <p:nvPr/>
        </p:nvSpPr>
        <p:spPr>
          <a:xfrm rot="16200000">
            <a:off x="379730" y="3850005"/>
            <a:ext cx="913765" cy="20955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7" name="Shape 9"/>
          <p:cNvSpPr/>
          <p:nvPr/>
        </p:nvSpPr>
        <p:spPr>
          <a:xfrm rot="16200000" flipV="1">
            <a:off x="1584325" y="3179445"/>
            <a:ext cx="692150" cy="123190"/>
          </a:xfrm>
          <a:prstGeom prst="parallelogram">
            <a:avLst>
              <a:gd name="adj" fmla="val 38342"/>
            </a:avLst>
          </a:prstGeom>
          <a:solidFill>
            <a:srgbClr val="2F5BEE">
              <a:alpha val="12941"/>
            </a:srgbClr>
          </a:solidFill>
          <a:ln/>
        </p:spPr>
      </p:sp>
      <p:sp>
        <p:nvSpPr>
          <p:cNvPr id="18" name="Text 10"/>
          <p:cNvSpPr/>
          <p:nvPr/>
        </p:nvSpPr>
        <p:spPr>
          <a:xfrm rot="16200000">
            <a:off x="1584325" y="3179445"/>
            <a:ext cx="692150" cy="12319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9" name="Shape 11"/>
          <p:cNvSpPr/>
          <p:nvPr/>
        </p:nvSpPr>
        <p:spPr>
          <a:xfrm rot="16200000" flipV="1">
            <a:off x="1781175" y="3522345"/>
            <a:ext cx="692150" cy="76200"/>
          </a:xfrm>
          <a:prstGeom prst="parallelogram">
            <a:avLst>
              <a:gd name="adj" fmla="val 38342"/>
            </a:avLst>
          </a:prstGeom>
          <a:solidFill>
            <a:srgbClr val="4B8BF7">
              <a:alpha val="45882"/>
            </a:srgbClr>
          </a:solidFill>
          <a:ln/>
        </p:spPr>
      </p:sp>
      <p:sp>
        <p:nvSpPr>
          <p:cNvPr id="20" name="Text 12"/>
          <p:cNvSpPr/>
          <p:nvPr/>
        </p:nvSpPr>
        <p:spPr>
          <a:xfrm rot="16200000">
            <a:off x="1781175" y="3522345"/>
            <a:ext cx="692150" cy="762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1" name="Text 13"/>
          <p:cNvSpPr/>
          <p:nvPr/>
        </p:nvSpPr>
        <p:spPr>
          <a:xfrm>
            <a:off x="3370580" y="2826385"/>
            <a:ext cx="3712210" cy="69215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ctr">
              <a:lnSpc>
                <a:spcPct val="150000"/>
              </a:lnSpc>
            </a:pPr>
            <a:r>
              <a:rPr lang="en-US" sz="2000" dirty="0">
                <a:solidFill>
                  <a:srgbClr val="577FD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VIP Tier Launch</a:t>
            </a:r>
            <a:endParaRPr lang="en-US" sz="1600" dirty="0"/>
          </a:p>
        </p:txBody>
      </p:sp>
      <p:sp>
        <p:nvSpPr>
          <p:cNvPr id="22" name="Text 14"/>
          <p:cNvSpPr/>
          <p:nvPr/>
        </p:nvSpPr>
        <p:spPr>
          <a:xfrm>
            <a:off x="3512820" y="3658870"/>
            <a:ext cx="3385820" cy="26936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sz="1600" dirty="0"/>
              <a:t>Our top 100 customers will enter a concierge-style tier with special rewards, surprise gifts, and direct support. We expect this to raise their annual spend by around 15% and spark low-cost referrals.</a:t>
            </a:r>
          </a:p>
        </p:txBody>
      </p:sp>
      <p:sp>
        <p:nvSpPr>
          <p:cNvPr id="23" name="Text 15"/>
          <p:cNvSpPr/>
          <p:nvPr/>
        </p:nvSpPr>
        <p:spPr>
          <a:xfrm>
            <a:off x="7479665" y="2826385"/>
            <a:ext cx="3712210" cy="69215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ctr">
              <a:lnSpc>
                <a:spcPct val="150000"/>
              </a:lnSpc>
            </a:pPr>
            <a:r>
              <a:rPr lang="en-US" sz="2000" dirty="0">
                <a:solidFill>
                  <a:srgbClr val="577FD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Referral &amp; Advocacy Loop</a:t>
            </a:r>
            <a:endParaRPr lang="en-US" sz="1600" dirty="0"/>
          </a:p>
        </p:txBody>
      </p:sp>
      <p:sp>
        <p:nvSpPr>
          <p:cNvPr id="24" name="Text 16"/>
          <p:cNvSpPr/>
          <p:nvPr/>
        </p:nvSpPr>
        <p:spPr>
          <a:xfrm>
            <a:off x="7621905" y="3658870"/>
            <a:ext cx="3385820" cy="26936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sz="1600" dirty="0"/>
              <a:t>VIPs will get early event invites and social share challenges to turn their influence into new high-value customers at roughly one-third of our usual acquisition cost.</a:t>
            </a:r>
          </a:p>
        </p:txBody>
      </p:sp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19:59:33-d2nf6998bjvh7rlj00s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8-27-19:59:32-d2nf6918bjvh7rlj00q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468880"/>
            <a:ext cx="5182870" cy="1835150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8-27-19:59:33-d2nf6998bjvh7rlj00q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0829" y="3260408"/>
            <a:ext cx="1701800" cy="1701800"/>
          </a:xfrm>
          <a:prstGeom prst="rect">
            <a:avLst/>
          </a:prstGeom>
        </p:spPr>
      </p:pic>
      <p:pic>
        <p:nvPicPr>
          <p:cNvPr id="5" name="Image 3" descr="https://kimi-img.moonshot.cn/pub/slides/slides_tmpl/image/25-08-27-19:59:33-d2nf6998bjvh7rlj00r0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11110" y="2028825"/>
            <a:ext cx="2790825" cy="2800350"/>
          </a:xfrm>
          <a:prstGeom prst="rect">
            <a:avLst/>
          </a:prstGeom>
        </p:spPr>
      </p:pic>
      <p:pic>
        <p:nvPicPr>
          <p:cNvPr id="6" name="Image 4" descr="https://kimi-img.moonshot.cn/pub/slides/slides_tmpl/image/25-08-27-19:59:30-d2nf68h8bjvh7rlj00p0.png"/>
          <p:cNvPicPr>
            <a:picLocks noChangeAspect="1"/>
          </p:cNvPicPr>
          <p:nvPr/>
        </p:nvPicPr>
        <p:blipFill>
          <a:blip r:embed="rId7">
            <a:alphaModFix amt="40000"/>
          </a:blip>
          <a:stretch>
            <a:fillRect/>
          </a:stretch>
        </p:blipFill>
        <p:spPr>
          <a:xfrm rot="16200000">
            <a:off x="10665460" y="-8255"/>
            <a:ext cx="262890" cy="1170305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8197052" y="2654618"/>
            <a:ext cx="1618942" cy="143129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8500" dirty="0">
                <a:solidFill>
                  <a:srgbClr val="F2F7F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04</a:t>
            </a:r>
            <a:endParaRPr lang="en-US" sz="1600" dirty="0"/>
          </a:p>
        </p:txBody>
      </p:sp>
      <p:sp>
        <p:nvSpPr>
          <p:cNvPr id="8" name="Text 1"/>
          <p:cNvSpPr/>
          <p:nvPr/>
        </p:nvSpPr>
        <p:spPr>
          <a:xfrm>
            <a:off x="586105" y="3133090"/>
            <a:ext cx="7769860" cy="5219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3400" dirty="0">
                <a:solidFill>
                  <a:srgbClr val="0D0D0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Product Levers</a:t>
            </a:r>
            <a:endParaRPr lang="en-US" sz="1600" dirty="0"/>
          </a:p>
        </p:txBody>
      </p:sp>
      <p:sp>
        <p:nvSpPr>
          <p:cNvPr id="9" name="Shape 2"/>
          <p:cNvSpPr/>
          <p:nvPr/>
        </p:nvSpPr>
        <p:spPr>
          <a:xfrm>
            <a:off x="9318547" y="6332566"/>
            <a:ext cx="2063750" cy="0"/>
          </a:xfrm>
          <a:prstGeom prst="straightConnector1">
            <a:avLst/>
          </a:prstGeom>
          <a:noFill/>
          <a:ln w="9525">
            <a:solidFill>
              <a:srgbClr val="000000">
                <a:alpha val="21961"/>
              </a:srgbClr>
            </a:solidFill>
            <a:prstDash val="solid"/>
            <a:headEnd type="none"/>
            <a:tailEnd type="none"/>
          </a:ln>
        </p:spPr>
      </p:sp>
      <p:sp>
        <p:nvSpPr>
          <p:cNvPr id="10" name="Shape 3"/>
          <p:cNvSpPr/>
          <p:nvPr/>
        </p:nvSpPr>
        <p:spPr>
          <a:xfrm>
            <a:off x="576149" y="498250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</p:sp>
      <p:sp>
        <p:nvSpPr>
          <p:cNvPr id="11" name="Text 4"/>
          <p:cNvSpPr/>
          <p:nvPr/>
        </p:nvSpPr>
        <p:spPr>
          <a:xfrm>
            <a:off x="576149" y="498250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Shape 5"/>
          <p:cNvSpPr/>
          <p:nvPr/>
        </p:nvSpPr>
        <p:spPr>
          <a:xfrm>
            <a:off x="576149" y="595224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</p:sp>
      <p:sp>
        <p:nvSpPr>
          <p:cNvPr id="13" name="Text 6"/>
          <p:cNvSpPr/>
          <p:nvPr/>
        </p:nvSpPr>
        <p:spPr>
          <a:xfrm>
            <a:off x="576149" y="595224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Shape 7"/>
          <p:cNvSpPr/>
          <p:nvPr/>
        </p:nvSpPr>
        <p:spPr>
          <a:xfrm>
            <a:off x="576149" y="692198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</p:sp>
      <p:sp>
        <p:nvSpPr>
          <p:cNvPr id="15" name="Text 8"/>
          <p:cNvSpPr/>
          <p:nvPr/>
        </p:nvSpPr>
        <p:spPr>
          <a:xfrm>
            <a:off x="576149" y="692198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6" name="Shape 9"/>
          <p:cNvSpPr/>
          <p:nvPr/>
        </p:nvSpPr>
        <p:spPr>
          <a:xfrm>
            <a:off x="531399" y="6143377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</p:sp>
      <p:sp>
        <p:nvSpPr>
          <p:cNvPr id="17" name="Text 10"/>
          <p:cNvSpPr/>
          <p:nvPr/>
        </p:nvSpPr>
        <p:spPr>
          <a:xfrm>
            <a:off x="531399" y="6143377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8" name="Shape 11"/>
          <p:cNvSpPr/>
          <p:nvPr/>
        </p:nvSpPr>
        <p:spPr>
          <a:xfrm>
            <a:off x="531399" y="6240351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</p:sp>
      <p:sp>
        <p:nvSpPr>
          <p:cNvPr id="19" name="Text 12"/>
          <p:cNvSpPr/>
          <p:nvPr/>
        </p:nvSpPr>
        <p:spPr>
          <a:xfrm>
            <a:off x="531399" y="6240351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0" name="Shape 13"/>
          <p:cNvSpPr/>
          <p:nvPr/>
        </p:nvSpPr>
        <p:spPr>
          <a:xfrm>
            <a:off x="531399" y="6337325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</p:sp>
      <p:sp>
        <p:nvSpPr>
          <p:cNvPr id="21" name="Text 14"/>
          <p:cNvSpPr/>
          <p:nvPr/>
        </p:nvSpPr>
        <p:spPr>
          <a:xfrm>
            <a:off x="531399" y="6337325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19:59:50-d2nf6dh8bjvh7rlj01h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86920" cy="6858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8-27-19:59:51-d2nf6dp8bjvh7rlj01j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98780" y="-5126823"/>
            <a:ext cx="13035915" cy="8114665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8-27-19:59:49-d2nf6d98bjvh7rlj01g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4365" y="1880870"/>
            <a:ext cx="779145" cy="790575"/>
          </a:xfrm>
          <a:prstGeom prst="rect">
            <a:avLst/>
          </a:prstGeom>
        </p:spPr>
      </p:pic>
      <p:pic>
        <p:nvPicPr>
          <p:cNvPr id="5" name="Image 3" descr="https://kimi-img.moonshot.cn/pub/slides/slides_tmpl/image/25-08-27-19:59:49-d2nf6d98bjvh7rlj01g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2615" y="2307590"/>
            <a:ext cx="779145" cy="790575"/>
          </a:xfrm>
          <a:prstGeom prst="rect">
            <a:avLst/>
          </a:prstGeom>
        </p:spPr>
      </p:pic>
      <p:pic>
        <p:nvPicPr>
          <p:cNvPr id="6" name="Image 4" descr="https://kimi-img.moonshot.cn/pub/slides/slides_tmpl/image/25-08-27-19:59:49-d2nf6d98bjvh7rlj01g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99600" y="1881505"/>
            <a:ext cx="779145" cy="790575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856298" y="657860"/>
            <a:ext cx="10479405" cy="82296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600" dirty="0">
                <a:solidFill>
                  <a:srgbClr val="0D0D0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Champion Category Focus</a:t>
            </a:r>
            <a:endParaRPr lang="en-US" sz="1600" dirty="0"/>
          </a:p>
        </p:txBody>
      </p:sp>
      <p:sp>
        <p:nvSpPr>
          <p:cNvPr id="8" name="Text 1"/>
          <p:cNvSpPr/>
          <p:nvPr/>
        </p:nvSpPr>
        <p:spPr>
          <a:xfrm>
            <a:off x="1948180" y="2007870"/>
            <a:ext cx="688975" cy="5365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00000"/>
              </a:lnSpc>
            </a:pPr>
            <a:r>
              <a:rPr lang="en-US" sz="32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</a:t>
            </a:r>
            <a:endParaRPr lang="en-US" sz="1600" dirty="0"/>
          </a:p>
        </p:txBody>
      </p:sp>
      <p:sp>
        <p:nvSpPr>
          <p:cNvPr id="9" name="Text 2"/>
          <p:cNvSpPr/>
          <p:nvPr/>
        </p:nvSpPr>
        <p:spPr>
          <a:xfrm>
            <a:off x="866775" y="2830195"/>
            <a:ext cx="2853690" cy="8312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00000"/>
              </a:lnSpc>
            </a:pPr>
            <a:r>
              <a:rPr lang="en-US" sz="2000" dirty="0">
                <a:solidFill>
                  <a:srgbClr val="577FD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Quarterly Target Setting</a:t>
            </a:r>
            <a:endParaRPr lang="en-US" sz="1600" dirty="0"/>
          </a:p>
        </p:txBody>
      </p:sp>
      <p:sp>
        <p:nvSpPr>
          <p:cNvPr id="10" name="Text 3"/>
          <p:cNvSpPr/>
          <p:nvPr/>
        </p:nvSpPr>
        <p:spPr>
          <a:xfrm>
            <a:off x="866775" y="3543935"/>
            <a:ext cx="2853055" cy="27190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sz="1600" dirty="0"/>
              <a:t>Both categories will have detailed quarterly goals tied to inventory turnover so marketing stays aligned with stock levels and supplier timing.</a:t>
            </a:r>
          </a:p>
        </p:txBody>
      </p:sp>
      <p:sp>
        <p:nvSpPr>
          <p:cNvPr id="11" name="Text 4"/>
          <p:cNvSpPr/>
          <p:nvPr/>
        </p:nvSpPr>
        <p:spPr>
          <a:xfrm>
            <a:off x="5726430" y="2434590"/>
            <a:ext cx="688975" cy="5365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00000"/>
              </a:lnSpc>
            </a:pPr>
            <a:r>
              <a:rPr lang="en-US" sz="32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</a:t>
            </a:r>
            <a:endParaRPr lang="en-US" sz="1600" dirty="0"/>
          </a:p>
        </p:txBody>
      </p:sp>
      <p:sp>
        <p:nvSpPr>
          <p:cNvPr id="12" name="Text 5"/>
          <p:cNvSpPr/>
          <p:nvPr/>
        </p:nvSpPr>
        <p:spPr>
          <a:xfrm>
            <a:off x="4655820" y="3248025"/>
            <a:ext cx="2853690" cy="8312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00000"/>
              </a:lnSpc>
            </a:pPr>
            <a:r>
              <a:rPr lang="en-US" sz="2000" dirty="0">
                <a:solidFill>
                  <a:srgbClr val="577FD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Premium Range Expansion</a:t>
            </a:r>
            <a:endParaRPr lang="en-US" sz="1600" dirty="0"/>
          </a:p>
        </p:txBody>
      </p:sp>
      <p:sp>
        <p:nvSpPr>
          <p:cNvPr id="13" name="Text 6"/>
          <p:cNvSpPr/>
          <p:nvPr/>
        </p:nvSpPr>
        <p:spPr>
          <a:xfrm>
            <a:off x="4655820" y="3961765"/>
            <a:ext cx="2853055" cy="27190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sz="1600" dirty="0"/>
              <a:t>Shoppers show they’re willing to pay for upgraded features. New premium sub-ranges launching in Q2 should lift category margin by 4% without hurting core volume.</a:t>
            </a:r>
          </a:p>
        </p:txBody>
      </p:sp>
      <p:sp>
        <p:nvSpPr>
          <p:cNvPr id="14" name="Text 7"/>
          <p:cNvSpPr/>
          <p:nvPr/>
        </p:nvSpPr>
        <p:spPr>
          <a:xfrm>
            <a:off x="9527540" y="2008505"/>
            <a:ext cx="688975" cy="5365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00000"/>
              </a:lnSpc>
            </a:pPr>
            <a:r>
              <a:rPr lang="en-US" sz="32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</a:t>
            </a:r>
            <a:endParaRPr lang="en-US" sz="1600" dirty="0"/>
          </a:p>
        </p:txBody>
      </p:sp>
      <p:sp>
        <p:nvSpPr>
          <p:cNvPr id="15" name="Text 8"/>
          <p:cNvSpPr/>
          <p:nvPr/>
        </p:nvSpPr>
        <p:spPr>
          <a:xfrm>
            <a:off x="8444865" y="2809875"/>
            <a:ext cx="2853690" cy="8312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00000"/>
              </a:lnSpc>
            </a:pPr>
            <a:r>
              <a:rPr lang="en-US" sz="2000" dirty="0">
                <a:solidFill>
                  <a:srgbClr val="577FD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Bundle &amp; Cross-Sell Push</a:t>
            </a:r>
            <a:endParaRPr lang="en-US" sz="1600" dirty="0"/>
          </a:p>
        </p:txBody>
      </p:sp>
      <p:sp>
        <p:nvSpPr>
          <p:cNvPr id="16" name="Text 9"/>
          <p:cNvSpPr/>
          <p:nvPr/>
        </p:nvSpPr>
        <p:spPr>
          <a:xfrm>
            <a:off x="8444865" y="3523615"/>
            <a:ext cx="2853055" cy="27184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sz="1600" dirty="0"/>
              <a:t>Smart bundles—like yoga mat + weights or grill + patio set—should raise units per transaction by about 12% while helping clear related inventory.</a:t>
            </a:r>
          </a:p>
        </p:txBody>
      </p:sp>
    </p:spTree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19:59:40-d2nf6b18bjvh7rlj0120.jpg"/>
          <p:cNvPicPr>
            <a:picLocks noChangeAspect="1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8-27-19:59:46-d2nf6ch8bjvh7rlj01a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99745"/>
            <a:ext cx="12192000" cy="586105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32155" y="753110"/>
            <a:ext cx="10649585" cy="82296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600" dirty="0">
                <a:solidFill>
                  <a:srgbClr val="0D0D0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Electronics Stability Tactics</a:t>
            </a:r>
            <a:endParaRPr lang="en-US" sz="1600" dirty="0"/>
          </a:p>
        </p:txBody>
      </p:sp>
      <p:pic>
        <p:nvPicPr>
          <p:cNvPr id="5" name="Image 2" descr="https://kimi-img.moonshot.cn/pub/slides/slides_tmpl/image/25-08-27-19:59:48-d2nf6d18bjvh7rlj01cg.png"/>
          <p:cNvPicPr>
            <a:picLocks noChangeAspect="1"/>
          </p:cNvPicPr>
          <p:nvPr/>
        </p:nvPicPr>
        <p:blipFill>
          <a:blip r:embed="rId5">
            <a:alphaModFix amt="60000"/>
          </a:blip>
          <a:stretch>
            <a:fillRect/>
          </a:stretch>
        </p:blipFill>
        <p:spPr>
          <a:xfrm>
            <a:off x="2615883" y="1976755"/>
            <a:ext cx="1348105" cy="1344930"/>
          </a:xfrm>
          <a:prstGeom prst="rect">
            <a:avLst/>
          </a:prstGeom>
        </p:spPr>
      </p:pic>
      <p:pic>
        <p:nvPicPr>
          <p:cNvPr id="6" name="Image 3" descr="https://kimi-img.moonshot.cn/pub/slides/slides_tmpl/image/25-08-27-19:59:47-d2nf6cp8bjvh7rlj01b0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14748" y="2197418"/>
            <a:ext cx="1244600" cy="1193800"/>
          </a:xfrm>
          <a:prstGeom prst="rect">
            <a:avLst/>
          </a:prstGeom>
        </p:spPr>
      </p:pic>
      <p:pic>
        <p:nvPicPr>
          <p:cNvPr id="7" name="Image 4" descr="https://kimi-img.moonshot.cn/pub/slides/slides_tmpl/image/25-08-27-19:59:38-d2nf6ah8bjvh7rlj010g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0700000">
            <a:off x="3609023" y="2885440"/>
            <a:ext cx="530225" cy="483235"/>
          </a:xfrm>
          <a:prstGeom prst="rect">
            <a:avLst/>
          </a:prstGeom>
        </p:spPr>
      </p:pic>
      <p:sp>
        <p:nvSpPr>
          <p:cNvPr id="8" name="Shape 1"/>
          <p:cNvSpPr/>
          <p:nvPr/>
        </p:nvSpPr>
        <p:spPr>
          <a:xfrm>
            <a:off x="6104891" y="2514139"/>
            <a:ext cx="0" cy="2578100"/>
          </a:xfrm>
          <a:prstGeom prst="line">
            <a:avLst/>
          </a:prstGeom>
          <a:noFill/>
          <a:ln w="19050">
            <a:gradFill flip="none" rotWithShape="1">
              <a:gsLst>
                <a:gs pos="0">
                  <a:srgbClr val="2F5BEE">
                    <a:alpha val="61000"/>
                  </a:srgbClr>
                </a:gs>
                <a:gs pos="100000">
                  <a:srgbClr val="8DD4FB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prstDash val="solid"/>
            <a:headEnd type="none"/>
            <a:tailEnd type="none"/>
          </a:ln>
        </p:spPr>
      </p:sp>
      <p:pic>
        <p:nvPicPr>
          <p:cNvPr id="9" name="Image 5" descr="https://kimi-img.moonshot.cn/pub/slides/slides_tmpl/image/25-08-27-19:59:48-d2nf6d18bjvh7rlj01cg.png"/>
          <p:cNvPicPr>
            <a:picLocks noChangeAspect="1"/>
          </p:cNvPicPr>
          <p:nvPr/>
        </p:nvPicPr>
        <p:blipFill>
          <a:blip r:embed="rId5">
            <a:alphaModFix amt="60000"/>
          </a:blip>
          <a:stretch>
            <a:fillRect/>
          </a:stretch>
        </p:blipFill>
        <p:spPr>
          <a:xfrm>
            <a:off x="8483600" y="1976755"/>
            <a:ext cx="1348105" cy="1344930"/>
          </a:xfrm>
          <a:prstGeom prst="rect">
            <a:avLst/>
          </a:prstGeom>
        </p:spPr>
      </p:pic>
      <p:pic>
        <p:nvPicPr>
          <p:cNvPr id="10" name="Image 6" descr="https://kimi-img.moonshot.cn/pub/slides/slides_tmpl/image/25-08-27-19:59:47-d2nf6cp8bjvh7rlj01b0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70850" y="2188143"/>
            <a:ext cx="1244600" cy="1193800"/>
          </a:xfrm>
          <a:prstGeom prst="rect">
            <a:avLst/>
          </a:prstGeom>
        </p:spPr>
      </p:pic>
      <p:pic>
        <p:nvPicPr>
          <p:cNvPr id="11" name="Image 7" descr="https://kimi-img.moonshot.cn/pub/slides/slides_tmpl/image/25-08-27-19:59:38-d2nf6ah8bjvh7rlj010g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0700000">
            <a:off x="9476740" y="2885440"/>
            <a:ext cx="530225" cy="483235"/>
          </a:xfrm>
          <a:prstGeom prst="rect">
            <a:avLst/>
          </a:prstGeom>
        </p:spPr>
      </p:pic>
      <p:sp>
        <p:nvSpPr>
          <p:cNvPr id="12" name="Text 2"/>
          <p:cNvSpPr/>
          <p:nvPr/>
        </p:nvSpPr>
        <p:spPr>
          <a:xfrm>
            <a:off x="2913063" y="2289810"/>
            <a:ext cx="688975" cy="5365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00000"/>
              </a:lnSpc>
            </a:pPr>
            <a:r>
              <a:rPr lang="en-US" sz="4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13" name="Text 3"/>
          <p:cNvSpPr/>
          <p:nvPr/>
        </p:nvSpPr>
        <p:spPr>
          <a:xfrm>
            <a:off x="671830" y="3678555"/>
            <a:ext cx="4998085" cy="3854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00000"/>
              </a:lnSpc>
            </a:pPr>
            <a:r>
              <a:rPr lang="en-US" sz="2000" dirty="0">
                <a:solidFill>
                  <a:srgbClr val="577FD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Assortment Refresh Cycles</a:t>
            </a:r>
            <a:endParaRPr lang="en-US" sz="1600" dirty="0"/>
          </a:p>
        </p:txBody>
      </p:sp>
      <p:sp>
        <p:nvSpPr>
          <p:cNvPr id="14" name="Text 4"/>
          <p:cNvSpPr/>
          <p:nvPr/>
        </p:nvSpPr>
        <p:spPr>
          <a:xfrm>
            <a:off x="1129348" y="4100830"/>
            <a:ext cx="4083050" cy="2120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dirty="0"/>
              <a:t>Refreshing key products every 90 days and syncing with launch calendars keeps shelves fresh and prevents price erosion, helping us compete with online-only stores.</a:t>
            </a:r>
          </a:p>
        </p:txBody>
      </p:sp>
      <p:sp>
        <p:nvSpPr>
          <p:cNvPr id="15" name="Text 5"/>
          <p:cNvSpPr/>
          <p:nvPr/>
        </p:nvSpPr>
        <p:spPr>
          <a:xfrm>
            <a:off x="8693150" y="2289810"/>
            <a:ext cx="928370" cy="5365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00000"/>
              </a:lnSpc>
            </a:pPr>
            <a:r>
              <a:rPr lang="en-US" sz="4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16" name="Text 6"/>
          <p:cNvSpPr/>
          <p:nvPr/>
        </p:nvSpPr>
        <p:spPr>
          <a:xfrm>
            <a:off x="6539865" y="3678555"/>
            <a:ext cx="4998085" cy="3854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00000"/>
              </a:lnSpc>
            </a:pPr>
            <a:r>
              <a:rPr lang="en-US" sz="2000" dirty="0">
                <a:solidFill>
                  <a:srgbClr val="577FD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Attach-Rate Focus</a:t>
            </a:r>
            <a:endParaRPr lang="en-US" sz="1600" dirty="0"/>
          </a:p>
        </p:txBody>
      </p:sp>
      <p:sp>
        <p:nvSpPr>
          <p:cNvPr id="17" name="Text 7"/>
          <p:cNvSpPr/>
          <p:nvPr/>
        </p:nvSpPr>
        <p:spPr>
          <a:xfrm>
            <a:off x="6997383" y="4100830"/>
            <a:ext cx="4083050" cy="2120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dirty="0"/>
              <a:t>Training staff to suggest add-ons and protection plans turns low-margin items into healthier baskets and keeps customers more connected to us.</a:t>
            </a:r>
          </a:p>
        </p:txBody>
      </p:sp>
    </p:spTree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19:59:33-d2nf6998bjvh7rlj00s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8-27-19:59:32-d2nf6918bjvh7rlj00q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468880"/>
            <a:ext cx="5182870" cy="1835150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8-27-19:59:33-d2nf6998bjvh7rlj00q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0829" y="3260408"/>
            <a:ext cx="1701800" cy="1701800"/>
          </a:xfrm>
          <a:prstGeom prst="rect">
            <a:avLst/>
          </a:prstGeom>
        </p:spPr>
      </p:pic>
      <p:pic>
        <p:nvPicPr>
          <p:cNvPr id="5" name="Image 3" descr="https://kimi-img.moonshot.cn/pub/slides/slides_tmpl/image/25-08-27-19:59:33-d2nf6998bjvh7rlj00r0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11110" y="2028825"/>
            <a:ext cx="2790825" cy="2800350"/>
          </a:xfrm>
          <a:prstGeom prst="rect">
            <a:avLst/>
          </a:prstGeom>
        </p:spPr>
      </p:pic>
      <p:pic>
        <p:nvPicPr>
          <p:cNvPr id="6" name="Image 4" descr="https://kimi-img.moonshot.cn/pub/slides/slides_tmpl/image/25-08-27-19:59:30-d2nf68h8bjvh7rlj00p0.png"/>
          <p:cNvPicPr>
            <a:picLocks noChangeAspect="1"/>
          </p:cNvPicPr>
          <p:nvPr/>
        </p:nvPicPr>
        <p:blipFill>
          <a:blip r:embed="rId7">
            <a:alphaModFix amt="40000"/>
          </a:blip>
          <a:stretch>
            <a:fillRect/>
          </a:stretch>
        </p:blipFill>
        <p:spPr>
          <a:xfrm rot="16200000">
            <a:off x="10665460" y="-8255"/>
            <a:ext cx="262890" cy="1170305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8197052" y="2654618"/>
            <a:ext cx="1618942" cy="143129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8500" dirty="0">
                <a:solidFill>
                  <a:srgbClr val="F2F7F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05</a:t>
            </a:r>
            <a:endParaRPr lang="en-US" sz="1600" dirty="0"/>
          </a:p>
        </p:txBody>
      </p:sp>
      <p:sp>
        <p:nvSpPr>
          <p:cNvPr id="8" name="Text 1"/>
          <p:cNvSpPr/>
          <p:nvPr/>
        </p:nvSpPr>
        <p:spPr>
          <a:xfrm>
            <a:off x="586105" y="3133090"/>
            <a:ext cx="7769860" cy="5219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3400" dirty="0">
                <a:solidFill>
                  <a:srgbClr val="0D0D0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Action Plan</a:t>
            </a:r>
            <a:endParaRPr lang="en-US" sz="1600" dirty="0"/>
          </a:p>
        </p:txBody>
      </p:sp>
      <p:sp>
        <p:nvSpPr>
          <p:cNvPr id="9" name="Shape 2"/>
          <p:cNvSpPr/>
          <p:nvPr/>
        </p:nvSpPr>
        <p:spPr>
          <a:xfrm>
            <a:off x="9318547" y="6332566"/>
            <a:ext cx="2063750" cy="0"/>
          </a:xfrm>
          <a:prstGeom prst="straightConnector1">
            <a:avLst/>
          </a:prstGeom>
          <a:noFill/>
          <a:ln w="9525">
            <a:solidFill>
              <a:srgbClr val="000000">
                <a:alpha val="21961"/>
              </a:srgbClr>
            </a:solidFill>
            <a:prstDash val="solid"/>
            <a:headEnd type="none"/>
            <a:tailEnd type="none"/>
          </a:ln>
        </p:spPr>
      </p:sp>
      <p:sp>
        <p:nvSpPr>
          <p:cNvPr id="10" name="Shape 3"/>
          <p:cNvSpPr/>
          <p:nvPr/>
        </p:nvSpPr>
        <p:spPr>
          <a:xfrm>
            <a:off x="576149" y="498250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</p:sp>
      <p:sp>
        <p:nvSpPr>
          <p:cNvPr id="11" name="Text 4"/>
          <p:cNvSpPr/>
          <p:nvPr/>
        </p:nvSpPr>
        <p:spPr>
          <a:xfrm>
            <a:off x="576149" y="498250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Shape 5"/>
          <p:cNvSpPr/>
          <p:nvPr/>
        </p:nvSpPr>
        <p:spPr>
          <a:xfrm>
            <a:off x="576149" y="595224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</p:sp>
      <p:sp>
        <p:nvSpPr>
          <p:cNvPr id="13" name="Text 6"/>
          <p:cNvSpPr/>
          <p:nvPr/>
        </p:nvSpPr>
        <p:spPr>
          <a:xfrm>
            <a:off x="576149" y="595224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Shape 7"/>
          <p:cNvSpPr/>
          <p:nvPr/>
        </p:nvSpPr>
        <p:spPr>
          <a:xfrm>
            <a:off x="576149" y="692198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</p:sp>
      <p:sp>
        <p:nvSpPr>
          <p:cNvPr id="15" name="Text 8"/>
          <p:cNvSpPr/>
          <p:nvPr/>
        </p:nvSpPr>
        <p:spPr>
          <a:xfrm>
            <a:off x="576149" y="692198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6" name="Shape 9"/>
          <p:cNvSpPr/>
          <p:nvPr/>
        </p:nvSpPr>
        <p:spPr>
          <a:xfrm>
            <a:off x="531399" y="6143377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</p:sp>
      <p:sp>
        <p:nvSpPr>
          <p:cNvPr id="17" name="Text 10"/>
          <p:cNvSpPr/>
          <p:nvPr/>
        </p:nvSpPr>
        <p:spPr>
          <a:xfrm>
            <a:off x="531399" y="6143377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8" name="Shape 11"/>
          <p:cNvSpPr/>
          <p:nvPr/>
        </p:nvSpPr>
        <p:spPr>
          <a:xfrm>
            <a:off x="531399" y="6240351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</p:sp>
      <p:sp>
        <p:nvSpPr>
          <p:cNvPr id="19" name="Text 12"/>
          <p:cNvSpPr/>
          <p:nvPr/>
        </p:nvSpPr>
        <p:spPr>
          <a:xfrm>
            <a:off x="531399" y="6240351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0" name="Shape 13"/>
          <p:cNvSpPr/>
          <p:nvPr/>
        </p:nvSpPr>
        <p:spPr>
          <a:xfrm>
            <a:off x="531399" y="6337325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</p:sp>
      <p:sp>
        <p:nvSpPr>
          <p:cNvPr id="21" name="Text 14"/>
          <p:cNvSpPr/>
          <p:nvPr/>
        </p:nvSpPr>
        <p:spPr>
          <a:xfrm>
            <a:off x="531399" y="6337325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19:59:40-d2nf6b18bjvh7rlj0120.jpg"/>
          <p:cNvPicPr>
            <a:picLocks noChangeAspect="1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8-27-19:59:52-d2nf6e18bjvh7rlj01l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475" y="2244725"/>
            <a:ext cx="10607675" cy="48768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581660" y="532130"/>
            <a:ext cx="10479405" cy="82296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600" dirty="0">
                <a:solidFill>
                  <a:srgbClr val="0D0D0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Q4 Recovery Roadmap</a:t>
            </a:r>
            <a:endParaRPr lang="en-US" sz="1600" dirty="0"/>
          </a:p>
        </p:txBody>
      </p:sp>
      <p:sp>
        <p:nvSpPr>
          <p:cNvPr id="5" name="Shape 1"/>
          <p:cNvSpPr/>
          <p:nvPr/>
        </p:nvSpPr>
        <p:spPr>
          <a:xfrm>
            <a:off x="11406074" y="498250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</p:sp>
      <p:sp>
        <p:nvSpPr>
          <p:cNvPr id="6" name="Text 2"/>
          <p:cNvSpPr/>
          <p:nvPr/>
        </p:nvSpPr>
        <p:spPr>
          <a:xfrm>
            <a:off x="11406074" y="498250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Shape 3"/>
          <p:cNvSpPr/>
          <p:nvPr/>
        </p:nvSpPr>
        <p:spPr>
          <a:xfrm>
            <a:off x="11406074" y="595224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</p:sp>
      <p:sp>
        <p:nvSpPr>
          <p:cNvPr id="8" name="Text 4"/>
          <p:cNvSpPr/>
          <p:nvPr/>
        </p:nvSpPr>
        <p:spPr>
          <a:xfrm>
            <a:off x="11406074" y="595224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5"/>
          <p:cNvSpPr/>
          <p:nvPr/>
        </p:nvSpPr>
        <p:spPr>
          <a:xfrm>
            <a:off x="11406074" y="692198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</p:sp>
      <p:sp>
        <p:nvSpPr>
          <p:cNvPr id="10" name="Text 6"/>
          <p:cNvSpPr/>
          <p:nvPr/>
        </p:nvSpPr>
        <p:spPr>
          <a:xfrm>
            <a:off x="11406074" y="692198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Text 7"/>
          <p:cNvSpPr/>
          <p:nvPr/>
        </p:nvSpPr>
        <p:spPr>
          <a:xfrm>
            <a:off x="382270" y="2431415"/>
            <a:ext cx="2515235" cy="7010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00000"/>
              </a:lnSpc>
            </a:pPr>
            <a:r>
              <a:rPr lang="en-US" sz="1800" dirty="0">
                <a:solidFill>
                  <a:srgbClr val="577FD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Cross-Functional War-Room</a:t>
            </a:r>
            <a:endParaRPr lang="en-US" sz="1600" dirty="0"/>
          </a:p>
        </p:txBody>
      </p:sp>
      <p:sp>
        <p:nvSpPr>
          <p:cNvPr id="12" name="Text 8"/>
          <p:cNvSpPr/>
          <p:nvPr/>
        </p:nvSpPr>
        <p:spPr>
          <a:xfrm>
            <a:off x="377190" y="3046730"/>
            <a:ext cx="2613660" cy="27260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sz="1600" dirty="0"/>
              <a:t>Teams from merchandising, marketing, and supply chain will meet weekly starting August to study past Q4 issues and lock the plan by mid-September.</a:t>
            </a:r>
          </a:p>
        </p:txBody>
      </p:sp>
      <p:sp>
        <p:nvSpPr>
          <p:cNvPr id="13" name="Text 9"/>
          <p:cNvSpPr/>
          <p:nvPr/>
        </p:nvSpPr>
        <p:spPr>
          <a:xfrm>
            <a:off x="3340100" y="1816100"/>
            <a:ext cx="2515235" cy="7010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00000"/>
              </a:lnSpc>
            </a:pPr>
            <a:r>
              <a:rPr lang="en-US" sz="1800" dirty="0">
                <a:solidFill>
                  <a:srgbClr val="577FD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Early-Bird Bundle Drop</a:t>
            </a:r>
            <a:endParaRPr lang="en-US" sz="1600" dirty="0"/>
          </a:p>
        </p:txBody>
      </p:sp>
      <p:sp>
        <p:nvSpPr>
          <p:cNvPr id="14" name="Text 10"/>
          <p:cNvSpPr/>
          <p:nvPr/>
        </p:nvSpPr>
        <p:spPr>
          <a:xfrm>
            <a:off x="3354070" y="2431415"/>
            <a:ext cx="2613660" cy="27260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sz="1600" dirty="0"/>
              <a:t>We’ll launch October bundles priced 10% lower than Black Friday sets. This should spread demand, reduce warehouse pressure, and protect margins.</a:t>
            </a:r>
          </a:p>
        </p:txBody>
      </p:sp>
      <p:sp>
        <p:nvSpPr>
          <p:cNvPr id="15" name="Text 11"/>
          <p:cNvSpPr/>
          <p:nvPr/>
        </p:nvSpPr>
        <p:spPr>
          <a:xfrm>
            <a:off x="6285865" y="1816100"/>
            <a:ext cx="2515235" cy="7010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00000"/>
              </a:lnSpc>
            </a:pPr>
            <a:r>
              <a:rPr lang="en-US" sz="1800" dirty="0">
                <a:solidFill>
                  <a:srgbClr val="577FD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Wish-List Remarketing</a:t>
            </a:r>
            <a:endParaRPr lang="en-US" sz="1600" dirty="0"/>
          </a:p>
        </p:txBody>
      </p:sp>
      <p:sp>
        <p:nvSpPr>
          <p:cNvPr id="16" name="Text 12"/>
          <p:cNvSpPr/>
          <p:nvPr/>
        </p:nvSpPr>
        <p:spPr>
          <a:xfrm>
            <a:off x="6299835" y="2431415"/>
            <a:ext cx="2658745" cy="27260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sz="1600" dirty="0"/>
              <a:t>Emails and app notifications will remind shoppers of items they saved, aiming to recover around 9% of abandoned carts during peak weeks.</a:t>
            </a:r>
          </a:p>
        </p:txBody>
      </p:sp>
      <p:sp>
        <p:nvSpPr>
          <p:cNvPr id="17" name="Text 13"/>
          <p:cNvSpPr/>
          <p:nvPr/>
        </p:nvSpPr>
        <p:spPr>
          <a:xfrm>
            <a:off x="9217660" y="2431415"/>
            <a:ext cx="2515235" cy="7010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00000"/>
              </a:lnSpc>
            </a:pPr>
            <a:r>
              <a:rPr lang="en-US" sz="1800" dirty="0">
                <a:solidFill>
                  <a:srgbClr val="577FD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Success Metrics Defined</a:t>
            </a:r>
            <a:endParaRPr lang="en-US" sz="1600" dirty="0"/>
          </a:p>
        </p:txBody>
      </p:sp>
      <p:sp>
        <p:nvSpPr>
          <p:cNvPr id="18" name="Text 14"/>
          <p:cNvSpPr/>
          <p:nvPr/>
        </p:nvSpPr>
        <p:spPr>
          <a:xfrm>
            <a:off x="9231630" y="3046730"/>
            <a:ext cx="2658745" cy="27260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sz="1600" dirty="0"/>
              <a:t>Our goals: hold Q4 sales flat with 2023 and raise margins by 1%. Weekly dashboards will track performance and flag anything that drifts off course.</a:t>
            </a:r>
          </a:p>
        </p:txBody>
      </p:sp>
    </p:spTree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19:59:40-d2nf6b18bjvh7rlj0120.jpg"/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8-27-19:59:49-d2nf6d98bjvh7rlj01eg.png"/>
          <p:cNvPicPr>
            <a:picLocks noChangeAspect="1"/>
          </p:cNvPicPr>
          <p:nvPr/>
        </p:nvPicPr>
        <p:blipFill>
          <a:blip r:embed="rId4">
            <a:alphaModFix amt="80000"/>
          </a:blip>
          <a:stretch>
            <a:fillRect/>
          </a:stretch>
        </p:blipFill>
        <p:spPr>
          <a:xfrm>
            <a:off x="635" y="2811780"/>
            <a:ext cx="12191365" cy="4515485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541020" y="532130"/>
            <a:ext cx="10479405" cy="82296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600" dirty="0">
                <a:solidFill>
                  <a:srgbClr val="0D0D0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Profit &amp; AOV Acceleration</a:t>
            </a:r>
            <a:endParaRPr lang="en-US" sz="1600" dirty="0"/>
          </a:p>
        </p:txBody>
      </p:sp>
      <p:pic>
        <p:nvPicPr>
          <p:cNvPr id="5" name="Image 2" descr="https://kimi-img.moonshot.cn/pub/slides/slides_tmpl/image/25-08-27-19:59:33-d2nf6998bjvh7rlj00sg.png"/>
          <p:cNvPicPr>
            <a:picLocks noChangeAspect="1"/>
          </p:cNvPicPr>
          <p:nvPr/>
        </p:nvPicPr>
        <p:blipFill>
          <a:blip r:embed="rId5">
            <a:alphaModFix amt="60000"/>
          </a:blip>
          <a:stretch>
            <a:fillRect/>
          </a:stretch>
        </p:blipFill>
        <p:spPr>
          <a:xfrm rot="1740000">
            <a:off x="9091295" y="1026795"/>
            <a:ext cx="805815" cy="847725"/>
          </a:xfrm>
          <a:prstGeom prst="rect">
            <a:avLst/>
          </a:prstGeom>
        </p:spPr>
      </p:pic>
      <p:pic>
        <p:nvPicPr>
          <p:cNvPr id="6" name="Image 3" descr="https://kimi-img.moonshot.cn/pub/slides/slides_tmpl/image/25-08-27-19:59:39-d2nf6ap8bjvh7rlj0110.png"/>
          <p:cNvPicPr>
            <a:picLocks noChangeAspect="1"/>
          </p:cNvPicPr>
          <p:nvPr/>
        </p:nvPicPr>
        <p:blipFill>
          <a:blip r:embed="rId6">
            <a:alphaModFix amt="20000"/>
          </a:blip>
          <a:stretch>
            <a:fillRect/>
          </a:stretch>
        </p:blipFill>
        <p:spPr>
          <a:xfrm>
            <a:off x="10052050" y="-999490"/>
            <a:ext cx="3007995" cy="3016250"/>
          </a:xfrm>
          <a:prstGeom prst="rect">
            <a:avLst/>
          </a:prstGeom>
        </p:spPr>
      </p:pic>
      <p:pic>
        <p:nvPicPr>
          <p:cNvPr id="7" name="Image 4" descr="https://kimi-img.moonshot.cn/pub/slides/slides_tmpl/image/25-08-27-19:59:33-d2nf6998bjvh7rlj00sg.png"/>
          <p:cNvPicPr>
            <a:picLocks noChangeAspect="1"/>
          </p:cNvPicPr>
          <p:nvPr/>
        </p:nvPicPr>
        <p:blipFill>
          <a:blip r:embed="rId5">
            <a:alphaModFix amt="80000"/>
          </a:blip>
          <a:stretch>
            <a:fillRect/>
          </a:stretch>
        </p:blipFill>
        <p:spPr>
          <a:xfrm rot="1740000">
            <a:off x="3428365" y="5163185"/>
            <a:ext cx="425450" cy="447675"/>
          </a:xfrm>
          <a:prstGeom prst="rect">
            <a:avLst/>
          </a:prstGeom>
        </p:spPr>
      </p:pic>
      <p:pic>
        <p:nvPicPr>
          <p:cNvPr id="8" name="Image 5" descr="https://kimi-img.moonshot.cn/pub/slides/slides_tmpl/image/25-08-27-19:59:33-d2nf6998bjvh7rlj00sg.png"/>
          <p:cNvPicPr>
            <a:picLocks noChangeAspect="1"/>
          </p:cNvPicPr>
          <p:nvPr/>
        </p:nvPicPr>
        <p:blipFill>
          <a:blip r:embed="rId5">
            <a:alphaModFix amt="20000"/>
          </a:blip>
          <a:stretch>
            <a:fillRect/>
          </a:stretch>
        </p:blipFill>
        <p:spPr>
          <a:xfrm rot="1740000">
            <a:off x="11146790" y="5626100"/>
            <a:ext cx="425450" cy="447675"/>
          </a:xfrm>
          <a:prstGeom prst="rect">
            <a:avLst/>
          </a:prstGeom>
        </p:spPr>
      </p:pic>
      <p:sp>
        <p:nvSpPr>
          <p:cNvPr id="9" name="Shape 1"/>
          <p:cNvSpPr/>
          <p:nvPr/>
        </p:nvSpPr>
        <p:spPr>
          <a:xfrm>
            <a:off x="4296410" y="1910080"/>
            <a:ext cx="3388995" cy="3741420"/>
          </a:xfrm>
          <a:prstGeom prst="roundRect">
            <a:avLst>
              <a:gd name="adj" fmla="val 7194"/>
            </a:avLst>
          </a:prstGeom>
          <a:gradFill flip="none" rotWithShape="1">
            <a:gsLst>
              <a:gs pos="0">
                <a:srgbClr val="2F5BEE">
                  <a:alpha val="11000"/>
                </a:srgbClr>
              </a:gs>
              <a:gs pos="57000">
                <a:srgbClr val="EAEEF4">
                  <a:alpha val="0"/>
                </a:srgbClr>
              </a:gs>
              <a:gs pos="100000">
                <a:srgbClr val="FFFFFF"/>
              </a:gs>
            </a:gsLst>
            <a:lin ang="2700000" scaled="1"/>
          </a:gradFill>
          <a:ln/>
        </p:spPr>
      </p:sp>
      <p:sp>
        <p:nvSpPr>
          <p:cNvPr id="10" name="Text 2"/>
          <p:cNvSpPr/>
          <p:nvPr/>
        </p:nvSpPr>
        <p:spPr>
          <a:xfrm>
            <a:off x="4296410" y="1910080"/>
            <a:ext cx="3388995" cy="374142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Shape 3"/>
          <p:cNvSpPr/>
          <p:nvPr/>
        </p:nvSpPr>
        <p:spPr>
          <a:xfrm>
            <a:off x="7752080" y="2186305"/>
            <a:ext cx="3388995" cy="3741420"/>
          </a:xfrm>
          <a:prstGeom prst="roundRect">
            <a:avLst>
              <a:gd name="adj" fmla="val 7194"/>
            </a:avLst>
          </a:prstGeom>
          <a:gradFill flip="none" rotWithShape="1">
            <a:gsLst>
              <a:gs pos="0">
                <a:srgbClr val="2F5BEE">
                  <a:alpha val="9000"/>
                </a:srgbClr>
              </a:gs>
              <a:gs pos="26000">
                <a:srgbClr val="EAEEF4">
                  <a:alpha val="0"/>
                </a:srgbClr>
              </a:gs>
              <a:gs pos="100000">
                <a:srgbClr val="FFFFFF"/>
              </a:gs>
            </a:gsLst>
            <a:lin ang="2700000" scaled="1"/>
          </a:gradFill>
          <a:ln/>
        </p:spPr>
      </p:sp>
      <p:sp>
        <p:nvSpPr>
          <p:cNvPr id="12" name="Text 4"/>
          <p:cNvSpPr/>
          <p:nvPr/>
        </p:nvSpPr>
        <p:spPr>
          <a:xfrm>
            <a:off x="7752080" y="2186305"/>
            <a:ext cx="3388995" cy="374142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13" name="Image 6" descr="https://kimi-img.moonshot.cn/pub/slides/slides_tmpl/image/25-08-27-19:59:39-d2nf6ap8bjvh7rlj0110.png"/>
          <p:cNvPicPr>
            <a:picLocks noChangeAspect="1"/>
          </p:cNvPicPr>
          <p:nvPr/>
        </p:nvPicPr>
        <p:blipFill>
          <a:blip r:embed="rId6">
            <a:alphaModFix amt="20000"/>
          </a:blip>
          <a:stretch>
            <a:fillRect/>
          </a:stretch>
        </p:blipFill>
        <p:spPr>
          <a:xfrm>
            <a:off x="-1176020" y="5157470"/>
            <a:ext cx="3007995" cy="3016250"/>
          </a:xfrm>
          <a:prstGeom prst="rect">
            <a:avLst/>
          </a:prstGeom>
        </p:spPr>
      </p:pic>
      <p:sp>
        <p:nvSpPr>
          <p:cNvPr id="14" name="Shape 5"/>
          <p:cNvSpPr/>
          <p:nvPr/>
        </p:nvSpPr>
        <p:spPr>
          <a:xfrm>
            <a:off x="791845" y="1572895"/>
            <a:ext cx="3388995" cy="3741420"/>
          </a:xfrm>
          <a:prstGeom prst="roundRect">
            <a:avLst>
              <a:gd name="adj" fmla="val 7194"/>
            </a:avLst>
          </a:prstGeom>
          <a:gradFill flip="none" rotWithShape="1">
            <a:gsLst>
              <a:gs pos="0">
                <a:srgbClr val="2F5BEE">
                  <a:alpha val="11000"/>
                </a:srgbClr>
              </a:gs>
              <a:gs pos="57000">
                <a:srgbClr val="EAEEF4">
                  <a:alpha val="0"/>
                </a:srgbClr>
              </a:gs>
              <a:gs pos="100000">
                <a:srgbClr val="FFFFFF"/>
              </a:gs>
            </a:gsLst>
            <a:lin ang="2700000" scaled="1"/>
          </a:gradFill>
          <a:ln/>
        </p:spPr>
      </p:sp>
      <p:sp>
        <p:nvSpPr>
          <p:cNvPr id="15" name="Text 6"/>
          <p:cNvSpPr/>
          <p:nvPr/>
        </p:nvSpPr>
        <p:spPr>
          <a:xfrm>
            <a:off x="791845" y="1572895"/>
            <a:ext cx="3388995" cy="374142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6" name="Text 7"/>
          <p:cNvSpPr/>
          <p:nvPr/>
        </p:nvSpPr>
        <p:spPr>
          <a:xfrm>
            <a:off x="1082675" y="1858645"/>
            <a:ext cx="2853690" cy="8312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00000"/>
              </a:lnSpc>
            </a:pPr>
            <a:r>
              <a:rPr lang="en-US" sz="2000" dirty="0">
                <a:solidFill>
                  <a:srgbClr val="577FD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COGS Integration</a:t>
            </a:r>
            <a:endParaRPr lang="en-US" sz="1600" dirty="0"/>
          </a:p>
        </p:txBody>
      </p:sp>
      <p:sp>
        <p:nvSpPr>
          <p:cNvPr id="17" name="Text 8"/>
          <p:cNvSpPr/>
          <p:nvPr/>
        </p:nvSpPr>
        <p:spPr>
          <a:xfrm>
            <a:off x="1082675" y="2572385"/>
            <a:ext cx="2853055" cy="25158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dirty="0"/>
              <a:t>Shifting KPIs from revenue to gross profit keeps our discounting and assortment decisions focused on protecting the bottom line—not just chasing volume.</a:t>
            </a:r>
          </a:p>
        </p:txBody>
      </p:sp>
      <p:sp>
        <p:nvSpPr>
          <p:cNvPr id="18" name="Text 9"/>
          <p:cNvSpPr/>
          <p:nvPr/>
        </p:nvSpPr>
        <p:spPr>
          <a:xfrm>
            <a:off x="4587240" y="2195830"/>
            <a:ext cx="2853690" cy="8312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00000"/>
              </a:lnSpc>
            </a:pPr>
            <a:r>
              <a:rPr lang="en-US" sz="2000" dirty="0">
                <a:solidFill>
                  <a:srgbClr val="577FD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90-Day AOV Sprint</a:t>
            </a:r>
            <a:endParaRPr lang="en-US" sz="1600" dirty="0"/>
          </a:p>
        </p:txBody>
      </p:sp>
      <p:sp>
        <p:nvSpPr>
          <p:cNvPr id="19" name="Text 10"/>
          <p:cNvSpPr/>
          <p:nvPr/>
        </p:nvSpPr>
        <p:spPr>
          <a:xfrm>
            <a:off x="4587240" y="2909570"/>
            <a:ext cx="2853055" cy="25158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dirty="0"/>
              <a:t>Tiered shipping thresholds, simple bundles, and checkout nudges aim to lift average order value by 5%. Monthly tracking helps lock in what works.</a:t>
            </a:r>
          </a:p>
        </p:txBody>
      </p:sp>
      <p:sp>
        <p:nvSpPr>
          <p:cNvPr id="20" name="Text 11"/>
          <p:cNvSpPr/>
          <p:nvPr/>
        </p:nvSpPr>
        <p:spPr>
          <a:xfrm>
            <a:off x="8042910" y="2472055"/>
            <a:ext cx="2853690" cy="8312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00000"/>
              </a:lnSpc>
            </a:pPr>
            <a:r>
              <a:rPr lang="en-US" sz="2000" dirty="0">
                <a:solidFill>
                  <a:srgbClr val="577FD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Sustainable Growth Loop</a:t>
            </a:r>
            <a:endParaRPr lang="en-US" sz="1600" dirty="0"/>
          </a:p>
        </p:txBody>
      </p:sp>
      <p:sp>
        <p:nvSpPr>
          <p:cNvPr id="21" name="Text 12"/>
          <p:cNvSpPr/>
          <p:nvPr/>
        </p:nvSpPr>
        <p:spPr>
          <a:xfrm>
            <a:off x="8042910" y="3185795"/>
            <a:ext cx="2853055" cy="25158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dirty="0"/>
              <a:t>By blending margin-smart merchandising with higher basket sizes, we turn volume into lasting profit—fueling innovation without eroding margins.</a:t>
            </a:r>
          </a:p>
        </p:txBody>
      </p:sp>
    </p:spTree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19:59:52-d2nf6e18bjvh7rlj01l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40"/>
            <a:ext cx="12192000" cy="685546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419100" y="2726690"/>
            <a:ext cx="7735570" cy="1471930"/>
          </a:xfrm>
          <a:prstGeom prst="rect">
            <a:avLst/>
          </a:prstGeom>
          <a:gradFill flip="none" rotWithShape="1">
            <a:gsLst>
              <a:gs pos="0">
                <a:srgbClr val="FFFFFF">
                  <a:alpha val="46000"/>
                </a:srgbClr>
              </a:gs>
              <a:gs pos="30000">
                <a:srgbClr val="F9FBFD">
                  <a:alpha val="69000"/>
                </a:srgbClr>
              </a:gs>
              <a:gs pos="82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0" scaled="1"/>
          </a:gradFill>
          <a:ln/>
        </p:spPr>
      </p:sp>
      <p:sp>
        <p:nvSpPr>
          <p:cNvPr id="4" name="Text 1"/>
          <p:cNvSpPr/>
          <p:nvPr/>
        </p:nvSpPr>
        <p:spPr>
          <a:xfrm>
            <a:off x="419100" y="2726690"/>
            <a:ext cx="7735570" cy="147193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732359" y="810670"/>
            <a:ext cx="209306" cy="42231"/>
          </a:xfrm>
          <a:prstGeom prst="rect">
            <a:avLst/>
          </a:prstGeom>
          <a:solidFill>
            <a:srgbClr val="808080"/>
          </a:solidFill>
          <a:ln w="19050">
            <a:solidFill>
              <a:srgbClr val="808080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732359" y="810670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732359" y="907644"/>
            <a:ext cx="209306" cy="42231"/>
          </a:xfrm>
          <a:prstGeom prst="rect">
            <a:avLst/>
          </a:prstGeom>
          <a:solidFill>
            <a:srgbClr val="808080"/>
          </a:solidFill>
          <a:ln w="19050">
            <a:solidFill>
              <a:srgbClr val="808080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732359" y="907644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732359" y="1004618"/>
            <a:ext cx="209306" cy="42231"/>
          </a:xfrm>
          <a:prstGeom prst="rect">
            <a:avLst/>
          </a:prstGeom>
          <a:solidFill>
            <a:srgbClr val="808080"/>
          </a:solidFill>
          <a:ln w="19050">
            <a:solidFill>
              <a:srgbClr val="808080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732359" y="1004618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11" name="Image 1" descr="https://kimi-img.moonshot.cn/pub/slides/slides_tmpl/image/25-08-27-19:59:30-d2nf68h8bjvh7rlj00p0.png"/>
          <p:cNvPicPr>
            <a:picLocks noChangeAspect="1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 rot="16200000">
            <a:off x="10665460" y="330200"/>
            <a:ext cx="262890" cy="1170305"/>
          </a:xfrm>
          <a:prstGeom prst="rect">
            <a:avLst/>
          </a:prstGeom>
        </p:spPr>
      </p:pic>
      <p:sp>
        <p:nvSpPr>
          <p:cNvPr id="12" name="Shape 8"/>
          <p:cNvSpPr/>
          <p:nvPr/>
        </p:nvSpPr>
        <p:spPr>
          <a:xfrm>
            <a:off x="626745" y="5819775"/>
            <a:ext cx="4345305" cy="33147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13" name="Shape 9"/>
          <p:cNvSpPr/>
          <p:nvPr/>
        </p:nvSpPr>
        <p:spPr>
          <a:xfrm>
            <a:off x="5099607" y="5982681"/>
            <a:ext cx="2063750" cy="0"/>
          </a:xfrm>
          <a:prstGeom prst="straightConnector1">
            <a:avLst/>
          </a:prstGeom>
          <a:noFill/>
          <a:ln w="9525">
            <a:solidFill>
              <a:srgbClr val="000000">
                <a:alpha val="21961"/>
              </a:srgbClr>
            </a:solidFill>
            <a:prstDash val="solid"/>
            <a:headEnd type="none"/>
            <a:tailEnd type="none"/>
          </a:ln>
        </p:spPr>
      </p:sp>
      <p:sp>
        <p:nvSpPr>
          <p:cNvPr id="14" name="Shape 10"/>
          <p:cNvSpPr/>
          <p:nvPr/>
        </p:nvSpPr>
        <p:spPr>
          <a:xfrm>
            <a:off x="626745" y="3064510"/>
            <a:ext cx="11033760" cy="893445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  <p:txBody>
          <a:bodyPr/>
          <a:lstStyle/>
          <a:p>
            <a:endParaRPr lang="en-US" dirty="0"/>
          </a:p>
        </p:txBody>
      </p:sp>
      <p:sp>
        <p:nvSpPr>
          <p:cNvPr id="15" name="Text 11"/>
          <p:cNvSpPr/>
          <p:nvPr/>
        </p:nvSpPr>
        <p:spPr>
          <a:xfrm>
            <a:off x="626745" y="3064510"/>
            <a:ext cx="11033760" cy="89344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b"/>
          <a:lstStyle/>
          <a:p>
            <a:pPr algn="ctr">
              <a:lnSpc>
                <a:spcPct val="130000"/>
              </a:lnSpc>
            </a:pPr>
            <a:r>
              <a:rPr lang="en-US" sz="5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THANK YOU ！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19:59:33-d2nf6998bjvh7rlj00s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8-27-19:59:33-d2nf6998bjvh7rlj00rg.png"/>
          <p:cNvPicPr>
            <a:picLocks noChangeAspect="1"/>
          </p:cNvPicPr>
          <p:nvPr/>
        </p:nvPicPr>
        <p:blipFill>
          <a:blip r:embed="rId4">
            <a:alphaModFix amt="80000"/>
          </a:blip>
          <a:stretch>
            <a:fillRect/>
          </a:stretch>
        </p:blipFill>
        <p:spPr>
          <a:xfrm>
            <a:off x="9631680" y="1380490"/>
            <a:ext cx="1750695" cy="1423035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8-27-19:59:33-d2nf6998bjvh7rlj00t0.png"/>
          <p:cNvPicPr>
            <a:picLocks noChangeAspect="1"/>
          </p:cNvPicPr>
          <p:nvPr/>
        </p:nvPicPr>
        <p:blipFill>
          <a:blip r:embed="rId5">
            <a:alphaModFix amt="60000"/>
          </a:blip>
          <a:stretch>
            <a:fillRect/>
          </a:stretch>
        </p:blipFill>
        <p:spPr>
          <a:xfrm>
            <a:off x="1290955" y="4163060"/>
            <a:ext cx="3957955" cy="4481195"/>
          </a:xfrm>
          <a:prstGeom prst="rect">
            <a:avLst/>
          </a:prstGeom>
        </p:spPr>
      </p:pic>
      <p:pic>
        <p:nvPicPr>
          <p:cNvPr id="5" name="Image 3" descr="https://kimi-img.moonshot.cn/pub/slides/slides_tmpl/image/25-08-27-19:59:30-d2nf68h8bjvh7rlj00pg.png"/>
          <p:cNvPicPr>
            <a:picLocks noChangeAspect="1"/>
          </p:cNvPicPr>
          <p:nvPr/>
        </p:nvPicPr>
        <p:blipFill>
          <a:blip r:embed="rId6">
            <a:alphaModFix amt="40000"/>
          </a:blip>
          <a:stretch>
            <a:fillRect/>
          </a:stretch>
        </p:blipFill>
        <p:spPr>
          <a:xfrm flipV="1">
            <a:off x="10751820" y="428625"/>
            <a:ext cx="762000" cy="76200"/>
          </a:xfrm>
          <a:prstGeom prst="rect">
            <a:avLst/>
          </a:prstGeom>
        </p:spPr>
      </p:pic>
      <p:pic>
        <p:nvPicPr>
          <p:cNvPr id="6" name="Image 4" descr="https://kimi-img.moonshot.cn/pub/slides/slides_tmpl/image/25-08-27-19:59:30-d2nf68h8bjvh7rlj00pg.png"/>
          <p:cNvPicPr>
            <a:picLocks noChangeAspect="1"/>
          </p:cNvPicPr>
          <p:nvPr/>
        </p:nvPicPr>
        <p:blipFill>
          <a:blip r:embed="rId6">
            <a:alphaModFix amt="40000"/>
          </a:blip>
          <a:stretch>
            <a:fillRect/>
          </a:stretch>
        </p:blipFill>
        <p:spPr>
          <a:xfrm flipV="1">
            <a:off x="10751820" y="559435"/>
            <a:ext cx="762000" cy="76200"/>
          </a:xfrm>
          <a:prstGeom prst="rect">
            <a:avLst/>
          </a:prstGeom>
        </p:spPr>
      </p:pic>
      <p:sp>
        <p:nvSpPr>
          <p:cNvPr id="7" name="Shape 0"/>
          <p:cNvSpPr/>
          <p:nvPr/>
        </p:nvSpPr>
        <p:spPr>
          <a:xfrm flipH="1">
            <a:off x="4570730" y="2648585"/>
            <a:ext cx="127000" cy="342900"/>
          </a:xfrm>
          <a:prstGeom prst="line">
            <a:avLst/>
          </a:prstGeom>
          <a:noFill/>
          <a:ln w="28575">
            <a:solidFill>
              <a:srgbClr val="577FD2"/>
            </a:solidFill>
            <a:prstDash val="solid"/>
            <a:headEnd type="none"/>
            <a:tailEnd type="none"/>
          </a:ln>
        </p:spPr>
      </p:sp>
      <p:sp>
        <p:nvSpPr>
          <p:cNvPr id="8" name="Shape 1"/>
          <p:cNvSpPr/>
          <p:nvPr/>
        </p:nvSpPr>
        <p:spPr>
          <a:xfrm flipH="1">
            <a:off x="4570730" y="3401060"/>
            <a:ext cx="127000" cy="342900"/>
          </a:xfrm>
          <a:prstGeom prst="line">
            <a:avLst/>
          </a:prstGeom>
          <a:noFill/>
          <a:ln w="28575">
            <a:solidFill>
              <a:srgbClr val="577FD2"/>
            </a:solidFill>
            <a:prstDash val="solid"/>
            <a:headEnd type="none"/>
            <a:tailEnd type="none"/>
          </a:ln>
        </p:spPr>
      </p:sp>
      <p:sp>
        <p:nvSpPr>
          <p:cNvPr id="9" name="Shape 2"/>
          <p:cNvSpPr/>
          <p:nvPr/>
        </p:nvSpPr>
        <p:spPr>
          <a:xfrm flipH="1">
            <a:off x="4570730" y="4176395"/>
            <a:ext cx="127000" cy="342900"/>
          </a:xfrm>
          <a:prstGeom prst="line">
            <a:avLst/>
          </a:prstGeom>
          <a:noFill/>
          <a:ln w="28575">
            <a:solidFill>
              <a:srgbClr val="577FD2"/>
            </a:solidFill>
            <a:prstDash val="solid"/>
            <a:headEnd type="none"/>
            <a:tailEnd type="none"/>
          </a:ln>
        </p:spPr>
      </p:sp>
      <p:sp>
        <p:nvSpPr>
          <p:cNvPr id="10" name="Shape 3"/>
          <p:cNvSpPr/>
          <p:nvPr/>
        </p:nvSpPr>
        <p:spPr>
          <a:xfrm flipH="1">
            <a:off x="4570730" y="4919980"/>
            <a:ext cx="127000" cy="342900"/>
          </a:xfrm>
          <a:prstGeom prst="line">
            <a:avLst/>
          </a:prstGeom>
          <a:noFill/>
          <a:ln w="28575">
            <a:solidFill>
              <a:srgbClr val="577FD2"/>
            </a:solidFill>
            <a:prstDash val="solid"/>
            <a:headEnd type="none"/>
            <a:tailEnd type="none"/>
          </a:ln>
        </p:spPr>
      </p:sp>
      <p:sp>
        <p:nvSpPr>
          <p:cNvPr id="11" name="Shape 4"/>
          <p:cNvSpPr/>
          <p:nvPr/>
        </p:nvSpPr>
        <p:spPr>
          <a:xfrm>
            <a:off x="9318547" y="6332566"/>
            <a:ext cx="2063750" cy="0"/>
          </a:xfrm>
          <a:prstGeom prst="straightConnector1">
            <a:avLst/>
          </a:prstGeom>
          <a:noFill/>
          <a:ln w="9525">
            <a:solidFill>
              <a:srgbClr val="000000">
                <a:alpha val="21961"/>
              </a:srgbClr>
            </a:solidFill>
            <a:prstDash val="solid"/>
            <a:headEnd type="none"/>
            <a:tailEnd type="none"/>
          </a:ln>
        </p:spPr>
      </p:sp>
      <p:sp>
        <p:nvSpPr>
          <p:cNvPr id="12" name="Shape 5"/>
          <p:cNvSpPr/>
          <p:nvPr/>
        </p:nvSpPr>
        <p:spPr>
          <a:xfrm>
            <a:off x="576149" y="498250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</p:sp>
      <p:sp>
        <p:nvSpPr>
          <p:cNvPr id="13" name="Text 6"/>
          <p:cNvSpPr/>
          <p:nvPr/>
        </p:nvSpPr>
        <p:spPr>
          <a:xfrm>
            <a:off x="576149" y="498250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Shape 7"/>
          <p:cNvSpPr/>
          <p:nvPr/>
        </p:nvSpPr>
        <p:spPr>
          <a:xfrm>
            <a:off x="576149" y="595224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</p:sp>
      <p:sp>
        <p:nvSpPr>
          <p:cNvPr id="15" name="Text 8"/>
          <p:cNvSpPr/>
          <p:nvPr/>
        </p:nvSpPr>
        <p:spPr>
          <a:xfrm>
            <a:off x="576149" y="595224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6" name="Shape 9"/>
          <p:cNvSpPr/>
          <p:nvPr/>
        </p:nvSpPr>
        <p:spPr>
          <a:xfrm>
            <a:off x="576149" y="692198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</p:sp>
      <p:sp>
        <p:nvSpPr>
          <p:cNvPr id="17" name="Text 10"/>
          <p:cNvSpPr/>
          <p:nvPr/>
        </p:nvSpPr>
        <p:spPr>
          <a:xfrm>
            <a:off x="576149" y="692198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8" name="Shape 11"/>
          <p:cNvSpPr/>
          <p:nvPr/>
        </p:nvSpPr>
        <p:spPr>
          <a:xfrm>
            <a:off x="531399" y="6143377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</p:sp>
      <p:sp>
        <p:nvSpPr>
          <p:cNvPr id="19" name="Text 12"/>
          <p:cNvSpPr/>
          <p:nvPr/>
        </p:nvSpPr>
        <p:spPr>
          <a:xfrm>
            <a:off x="531399" y="6143377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0" name="Shape 13"/>
          <p:cNvSpPr/>
          <p:nvPr/>
        </p:nvSpPr>
        <p:spPr>
          <a:xfrm>
            <a:off x="531399" y="6240351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</p:sp>
      <p:sp>
        <p:nvSpPr>
          <p:cNvPr id="21" name="Text 14"/>
          <p:cNvSpPr/>
          <p:nvPr/>
        </p:nvSpPr>
        <p:spPr>
          <a:xfrm>
            <a:off x="531399" y="6240351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2" name="Shape 15"/>
          <p:cNvSpPr/>
          <p:nvPr/>
        </p:nvSpPr>
        <p:spPr>
          <a:xfrm>
            <a:off x="531399" y="6337325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</p:sp>
      <p:sp>
        <p:nvSpPr>
          <p:cNvPr id="23" name="Text 16"/>
          <p:cNvSpPr/>
          <p:nvPr/>
        </p:nvSpPr>
        <p:spPr>
          <a:xfrm>
            <a:off x="531399" y="6337325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4" name="Shape 17"/>
          <p:cNvSpPr/>
          <p:nvPr/>
        </p:nvSpPr>
        <p:spPr>
          <a:xfrm flipH="1">
            <a:off x="4570730" y="1833880"/>
            <a:ext cx="127000" cy="342900"/>
          </a:xfrm>
          <a:prstGeom prst="line">
            <a:avLst/>
          </a:prstGeom>
          <a:noFill/>
          <a:ln w="28575">
            <a:solidFill>
              <a:srgbClr val="577FD2"/>
            </a:solidFill>
            <a:prstDash val="solid"/>
            <a:headEnd type="none"/>
            <a:tailEnd type="none"/>
          </a:ln>
        </p:spPr>
      </p:sp>
      <p:sp>
        <p:nvSpPr>
          <p:cNvPr id="25" name="Text 18"/>
          <p:cNvSpPr/>
          <p:nvPr/>
        </p:nvSpPr>
        <p:spPr>
          <a:xfrm>
            <a:off x="844550" y="2980055"/>
            <a:ext cx="2965450" cy="12911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CONTENTS</a:t>
            </a:r>
            <a:endParaRPr lang="en-US" sz="1600" dirty="0"/>
          </a:p>
        </p:txBody>
      </p:sp>
      <p:sp>
        <p:nvSpPr>
          <p:cNvPr id="26" name="Text 19"/>
          <p:cNvSpPr/>
          <p:nvPr/>
        </p:nvSpPr>
        <p:spPr>
          <a:xfrm>
            <a:off x="4747260" y="1640840"/>
            <a:ext cx="1043305" cy="80200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ctr">
              <a:lnSpc>
                <a:spcPct val="100000"/>
              </a:lnSpc>
            </a:pPr>
            <a:r>
              <a:rPr lang="en-US" sz="4000" dirty="0">
                <a:solidFill>
                  <a:srgbClr val="0000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01.</a:t>
            </a:r>
            <a:endParaRPr lang="en-US" sz="1600" dirty="0"/>
          </a:p>
        </p:txBody>
      </p:sp>
      <p:sp>
        <p:nvSpPr>
          <p:cNvPr id="27" name="Text 20"/>
          <p:cNvSpPr/>
          <p:nvPr/>
        </p:nvSpPr>
        <p:spPr>
          <a:xfrm>
            <a:off x="5642610" y="1849120"/>
            <a:ext cx="4537710" cy="30691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59595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Big Picture</a:t>
            </a:r>
            <a:endParaRPr lang="en-US" sz="1600" dirty="0"/>
          </a:p>
        </p:txBody>
      </p:sp>
      <p:sp>
        <p:nvSpPr>
          <p:cNvPr id="28" name="Text 21"/>
          <p:cNvSpPr/>
          <p:nvPr/>
        </p:nvSpPr>
        <p:spPr>
          <a:xfrm>
            <a:off x="4458970" y="2431415"/>
            <a:ext cx="1619250" cy="6731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4000" dirty="0">
                <a:solidFill>
                  <a:srgbClr val="0000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02.</a:t>
            </a:r>
            <a:endParaRPr lang="en-US" sz="1600" dirty="0"/>
          </a:p>
        </p:txBody>
      </p:sp>
      <p:sp>
        <p:nvSpPr>
          <p:cNvPr id="29" name="Text 22"/>
          <p:cNvSpPr/>
          <p:nvPr/>
        </p:nvSpPr>
        <p:spPr>
          <a:xfrm>
            <a:off x="5642610" y="2663825"/>
            <a:ext cx="6268085" cy="5219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59595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Gap Alert</a:t>
            </a:r>
            <a:endParaRPr lang="en-US" sz="1600" dirty="0"/>
          </a:p>
        </p:txBody>
      </p:sp>
      <p:sp>
        <p:nvSpPr>
          <p:cNvPr id="30" name="Text 23"/>
          <p:cNvSpPr/>
          <p:nvPr/>
        </p:nvSpPr>
        <p:spPr>
          <a:xfrm>
            <a:off x="4458970" y="3201035"/>
            <a:ext cx="1619250" cy="6731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4000" dirty="0">
                <a:solidFill>
                  <a:srgbClr val="0000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03.</a:t>
            </a:r>
            <a:endParaRPr lang="en-US" sz="1600" dirty="0"/>
          </a:p>
        </p:txBody>
      </p:sp>
      <p:sp>
        <p:nvSpPr>
          <p:cNvPr id="31" name="Text 24"/>
          <p:cNvSpPr/>
          <p:nvPr/>
        </p:nvSpPr>
        <p:spPr>
          <a:xfrm>
            <a:off x="5642610" y="3433445"/>
            <a:ext cx="6268085" cy="5219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59595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Customer Focus</a:t>
            </a:r>
            <a:endParaRPr lang="en-US" sz="1600" dirty="0"/>
          </a:p>
        </p:txBody>
      </p:sp>
      <p:sp>
        <p:nvSpPr>
          <p:cNvPr id="32" name="Text 25"/>
          <p:cNvSpPr/>
          <p:nvPr/>
        </p:nvSpPr>
        <p:spPr>
          <a:xfrm>
            <a:off x="4458970" y="3982085"/>
            <a:ext cx="1619250" cy="6731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4000" dirty="0">
                <a:solidFill>
                  <a:srgbClr val="0000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04.</a:t>
            </a:r>
            <a:endParaRPr lang="en-US" sz="1600" dirty="0"/>
          </a:p>
        </p:txBody>
      </p:sp>
      <p:sp>
        <p:nvSpPr>
          <p:cNvPr id="33" name="Text 26"/>
          <p:cNvSpPr/>
          <p:nvPr/>
        </p:nvSpPr>
        <p:spPr>
          <a:xfrm>
            <a:off x="5642610" y="4214495"/>
            <a:ext cx="6268085" cy="5219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59595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Product Levers</a:t>
            </a:r>
            <a:endParaRPr lang="en-US" sz="1600" dirty="0"/>
          </a:p>
        </p:txBody>
      </p:sp>
      <p:sp>
        <p:nvSpPr>
          <p:cNvPr id="34" name="Text 27"/>
          <p:cNvSpPr/>
          <p:nvPr/>
        </p:nvSpPr>
        <p:spPr>
          <a:xfrm>
            <a:off x="4458970" y="4736465"/>
            <a:ext cx="1619250" cy="6731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4000" dirty="0">
                <a:solidFill>
                  <a:srgbClr val="0000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05.</a:t>
            </a:r>
            <a:endParaRPr lang="en-US" sz="1600" dirty="0"/>
          </a:p>
        </p:txBody>
      </p:sp>
      <p:sp>
        <p:nvSpPr>
          <p:cNvPr id="35" name="Text 28"/>
          <p:cNvSpPr/>
          <p:nvPr/>
        </p:nvSpPr>
        <p:spPr>
          <a:xfrm>
            <a:off x="5642610" y="4968875"/>
            <a:ext cx="6268085" cy="5219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59595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Action Plan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19:59:33-d2nf6998bjvh7rlj00s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8-27-19:59:32-d2nf6918bjvh7rlj00q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468880"/>
            <a:ext cx="5182870" cy="1835150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8-27-19:59:33-d2nf6998bjvh7rlj00q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0829" y="3260408"/>
            <a:ext cx="1701800" cy="1701800"/>
          </a:xfrm>
          <a:prstGeom prst="rect">
            <a:avLst/>
          </a:prstGeom>
        </p:spPr>
      </p:pic>
      <p:pic>
        <p:nvPicPr>
          <p:cNvPr id="5" name="Image 3" descr="https://kimi-img.moonshot.cn/pub/slides/slides_tmpl/image/25-08-27-19:59:33-d2nf6998bjvh7rlj00r0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11110" y="2028825"/>
            <a:ext cx="2790825" cy="2800350"/>
          </a:xfrm>
          <a:prstGeom prst="rect">
            <a:avLst/>
          </a:prstGeom>
        </p:spPr>
      </p:pic>
      <p:pic>
        <p:nvPicPr>
          <p:cNvPr id="6" name="Image 4" descr="https://kimi-img.moonshot.cn/pub/slides/slides_tmpl/image/25-08-27-19:59:30-d2nf68h8bjvh7rlj00p0.png"/>
          <p:cNvPicPr>
            <a:picLocks noChangeAspect="1"/>
          </p:cNvPicPr>
          <p:nvPr/>
        </p:nvPicPr>
        <p:blipFill>
          <a:blip r:embed="rId7">
            <a:alphaModFix amt="40000"/>
          </a:blip>
          <a:stretch>
            <a:fillRect/>
          </a:stretch>
        </p:blipFill>
        <p:spPr>
          <a:xfrm rot="16200000">
            <a:off x="10665460" y="-8255"/>
            <a:ext cx="262890" cy="1170305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8197052" y="2654618"/>
            <a:ext cx="1618942" cy="143129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8500" dirty="0">
                <a:solidFill>
                  <a:srgbClr val="F2F7F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01</a:t>
            </a:r>
            <a:endParaRPr lang="en-US" sz="1600" dirty="0"/>
          </a:p>
        </p:txBody>
      </p:sp>
      <p:sp>
        <p:nvSpPr>
          <p:cNvPr id="8" name="Text 1"/>
          <p:cNvSpPr/>
          <p:nvPr/>
        </p:nvSpPr>
        <p:spPr>
          <a:xfrm>
            <a:off x="586105" y="3133090"/>
            <a:ext cx="7769860" cy="5219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3400" dirty="0">
                <a:solidFill>
                  <a:srgbClr val="0D0D0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Big Picture</a:t>
            </a:r>
            <a:endParaRPr lang="en-US" sz="1600" dirty="0"/>
          </a:p>
        </p:txBody>
      </p:sp>
      <p:sp>
        <p:nvSpPr>
          <p:cNvPr id="9" name="Shape 2"/>
          <p:cNvSpPr/>
          <p:nvPr/>
        </p:nvSpPr>
        <p:spPr>
          <a:xfrm>
            <a:off x="9318547" y="6332566"/>
            <a:ext cx="2063750" cy="0"/>
          </a:xfrm>
          <a:prstGeom prst="straightConnector1">
            <a:avLst/>
          </a:prstGeom>
          <a:noFill/>
          <a:ln w="9525">
            <a:solidFill>
              <a:srgbClr val="000000">
                <a:alpha val="21961"/>
              </a:srgbClr>
            </a:solidFill>
            <a:prstDash val="solid"/>
            <a:headEnd type="none"/>
            <a:tailEnd type="none"/>
          </a:ln>
        </p:spPr>
      </p:sp>
      <p:sp>
        <p:nvSpPr>
          <p:cNvPr id="10" name="Shape 3"/>
          <p:cNvSpPr/>
          <p:nvPr/>
        </p:nvSpPr>
        <p:spPr>
          <a:xfrm>
            <a:off x="576149" y="498250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</p:sp>
      <p:sp>
        <p:nvSpPr>
          <p:cNvPr id="11" name="Text 4"/>
          <p:cNvSpPr/>
          <p:nvPr/>
        </p:nvSpPr>
        <p:spPr>
          <a:xfrm>
            <a:off x="576149" y="498250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Shape 5"/>
          <p:cNvSpPr/>
          <p:nvPr/>
        </p:nvSpPr>
        <p:spPr>
          <a:xfrm>
            <a:off x="576149" y="595224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</p:sp>
      <p:sp>
        <p:nvSpPr>
          <p:cNvPr id="13" name="Text 6"/>
          <p:cNvSpPr/>
          <p:nvPr/>
        </p:nvSpPr>
        <p:spPr>
          <a:xfrm>
            <a:off x="576149" y="595224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Shape 7"/>
          <p:cNvSpPr/>
          <p:nvPr/>
        </p:nvSpPr>
        <p:spPr>
          <a:xfrm>
            <a:off x="576149" y="692198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</p:sp>
      <p:sp>
        <p:nvSpPr>
          <p:cNvPr id="15" name="Text 8"/>
          <p:cNvSpPr/>
          <p:nvPr/>
        </p:nvSpPr>
        <p:spPr>
          <a:xfrm>
            <a:off x="576149" y="692198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6" name="Shape 9"/>
          <p:cNvSpPr/>
          <p:nvPr/>
        </p:nvSpPr>
        <p:spPr>
          <a:xfrm>
            <a:off x="531399" y="6143377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</p:sp>
      <p:sp>
        <p:nvSpPr>
          <p:cNvPr id="17" name="Text 10"/>
          <p:cNvSpPr/>
          <p:nvPr/>
        </p:nvSpPr>
        <p:spPr>
          <a:xfrm>
            <a:off x="531399" y="6143377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8" name="Shape 11"/>
          <p:cNvSpPr/>
          <p:nvPr/>
        </p:nvSpPr>
        <p:spPr>
          <a:xfrm>
            <a:off x="531399" y="6240351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</p:sp>
      <p:sp>
        <p:nvSpPr>
          <p:cNvPr id="19" name="Text 12"/>
          <p:cNvSpPr/>
          <p:nvPr/>
        </p:nvSpPr>
        <p:spPr>
          <a:xfrm>
            <a:off x="531399" y="6240351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0" name="Shape 13"/>
          <p:cNvSpPr/>
          <p:nvPr/>
        </p:nvSpPr>
        <p:spPr>
          <a:xfrm>
            <a:off x="531399" y="6337325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</p:sp>
      <p:sp>
        <p:nvSpPr>
          <p:cNvPr id="21" name="Text 14"/>
          <p:cNvSpPr/>
          <p:nvPr/>
        </p:nvSpPr>
        <p:spPr>
          <a:xfrm>
            <a:off x="531399" y="6337325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19:59:50-d2nf6dh8bjvh7rlj01h0.png"/>
          <p:cNvPicPr>
            <a:picLocks noChangeAspect="1"/>
          </p:cNvPicPr>
          <p:nvPr/>
        </p:nvPicPr>
        <p:blipFill>
          <a:blip r:embed="rId3">
            <a:alphaModFix amt="60000"/>
          </a:blip>
          <a:stretch>
            <a:fillRect/>
          </a:stretch>
        </p:blipFill>
        <p:spPr>
          <a:xfrm>
            <a:off x="-240665" y="-157480"/>
            <a:ext cx="12669520" cy="719137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016000" y="812800"/>
            <a:ext cx="10649585" cy="82296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600" dirty="0">
                <a:solidFill>
                  <a:srgbClr val="0D0D0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2023-24 Revenue Snapshot</a:t>
            </a:r>
            <a:endParaRPr lang="en-US" sz="1600" dirty="0"/>
          </a:p>
        </p:txBody>
      </p:sp>
      <p:pic>
        <p:nvPicPr>
          <p:cNvPr id="4" name="Image 1" descr="https://kimi-img.moonshot.cn/pub/slides/slides_tmpl/image/25-08-27-19:59:33-d2nf6998bjvh7rlj00r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8595" y="1953895"/>
            <a:ext cx="688340" cy="691515"/>
          </a:xfrm>
          <a:prstGeom prst="rect">
            <a:avLst/>
          </a:prstGeom>
        </p:spPr>
      </p:pic>
      <p:pic>
        <p:nvPicPr>
          <p:cNvPr id="5" name="Image 2" descr="https://kimi-img.moonshot.cn/pub/slides/slides_tmpl/image/25-08-27-19:59:33-d2nf6998bjvh7rlj00r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8595" y="3961130"/>
            <a:ext cx="688340" cy="691515"/>
          </a:xfrm>
          <a:prstGeom prst="rect">
            <a:avLst/>
          </a:prstGeom>
        </p:spPr>
      </p:pic>
      <p:sp>
        <p:nvSpPr>
          <p:cNvPr id="6" name="Shape 1"/>
          <p:cNvSpPr/>
          <p:nvPr/>
        </p:nvSpPr>
        <p:spPr>
          <a:xfrm>
            <a:off x="1807845" y="2580640"/>
            <a:ext cx="0" cy="1470660"/>
          </a:xfrm>
          <a:prstGeom prst="line">
            <a:avLst/>
          </a:prstGeom>
          <a:noFill/>
          <a:ln w="19050">
            <a:gradFill flip="none" rotWithShape="1">
              <a:gsLst>
                <a:gs pos="0">
                  <a:srgbClr val="2F5BEE">
                    <a:alpha val="61000"/>
                  </a:srgbClr>
                </a:gs>
                <a:gs pos="100000">
                  <a:srgbClr val="8DD4FB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prstDash val="solid"/>
            <a:headEnd type="none"/>
            <a:tailEnd type="none"/>
          </a:ln>
        </p:spPr>
      </p:sp>
      <p:sp>
        <p:nvSpPr>
          <p:cNvPr id="7" name="Text 2"/>
          <p:cNvSpPr/>
          <p:nvPr/>
        </p:nvSpPr>
        <p:spPr>
          <a:xfrm>
            <a:off x="1463040" y="2044065"/>
            <a:ext cx="688975" cy="5365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00000"/>
              </a:lnSpc>
            </a:pPr>
            <a:r>
              <a:rPr lang="en-US" sz="32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</a:t>
            </a:r>
            <a:endParaRPr lang="en-US" sz="1600" dirty="0"/>
          </a:p>
        </p:txBody>
      </p:sp>
      <p:sp>
        <p:nvSpPr>
          <p:cNvPr id="8" name="Text 3"/>
          <p:cNvSpPr/>
          <p:nvPr/>
        </p:nvSpPr>
        <p:spPr>
          <a:xfrm>
            <a:off x="2770505" y="1993265"/>
            <a:ext cx="7732395" cy="5880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sz="2000" dirty="0">
                <a:solidFill>
                  <a:srgbClr val="577FD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Modest Growth, But Falling Behind</a:t>
            </a:r>
            <a:endParaRPr lang="en-US" sz="1600" dirty="0"/>
          </a:p>
        </p:txBody>
      </p:sp>
      <p:sp>
        <p:nvSpPr>
          <p:cNvPr id="9" name="Text 4"/>
          <p:cNvSpPr/>
          <p:nvPr/>
        </p:nvSpPr>
        <p:spPr>
          <a:xfrm>
            <a:off x="2770505" y="2576195"/>
            <a:ext cx="7731760" cy="13849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sz="1400" dirty="0"/>
              <a:t>Revenue inched up 0.9%—about $57k—to reach $6.41M. It’s a step in the right direction, but still trails the 2.5% sector average. In short, the market is growing faster than we are, and we need to sharpen our commercial approach.</a:t>
            </a:r>
            <a:endParaRPr lang="en-US" sz="1600" dirty="0"/>
          </a:p>
        </p:txBody>
      </p:sp>
      <p:sp>
        <p:nvSpPr>
          <p:cNvPr id="10" name="Text 5"/>
          <p:cNvSpPr/>
          <p:nvPr/>
        </p:nvSpPr>
        <p:spPr>
          <a:xfrm>
            <a:off x="1463040" y="4051300"/>
            <a:ext cx="688975" cy="5365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00000"/>
              </a:lnSpc>
            </a:pPr>
            <a:r>
              <a:rPr lang="en-US" sz="32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</a:t>
            </a:r>
            <a:endParaRPr lang="en-US" sz="1600" dirty="0"/>
          </a:p>
        </p:txBody>
      </p:sp>
      <p:sp>
        <p:nvSpPr>
          <p:cNvPr id="11" name="Text 6"/>
          <p:cNvSpPr/>
          <p:nvPr/>
        </p:nvSpPr>
        <p:spPr>
          <a:xfrm>
            <a:off x="2770505" y="4004945"/>
            <a:ext cx="7732395" cy="5829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sz="2000" dirty="0">
                <a:solidFill>
                  <a:srgbClr val="577FD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What’s Working is Clear</a:t>
            </a:r>
            <a:endParaRPr lang="en-US" sz="1600" dirty="0"/>
          </a:p>
        </p:txBody>
      </p:sp>
      <p:sp>
        <p:nvSpPr>
          <p:cNvPr id="12" name="Text 7"/>
          <p:cNvSpPr/>
          <p:nvPr/>
        </p:nvSpPr>
        <p:spPr>
          <a:xfrm>
            <a:off x="2770505" y="4587875"/>
            <a:ext cx="7731760" cy="1470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sz="1400" dirty="0"/>
              <a:t>Almost all of our gains came from middle-aged shoppers and from the Sports and Home categories. This shows our core offer still hits the mark and deserves more focused investment rather than spreading resources too thin.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19:59:51-d2nf6dp8bjvh7rlj01j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1745615" y="1824990"/>
            <a:ext cx="10120630" cy="4395470"/>
          </a:xfrm>
          <a:prstGeom prst="roundRect">
            <a:avLst>
              <a:gd name="adj" fmla="val 7194"/>
            </a:avLst>
          </a:prstGeom>
          <a:gradFill flip="none" rotWithShape="1">
            <a:gsLst>
              <a:gs pos="0">
                <a:srgbClr val="2F5BEE">
                  <a:alpha val="17000"/>
                </a:srgbClr>
              </a:gs>
              <a:gs pos="57000">
                <a:srgbClr val="EAEEF4">
                  <a:alpha val="0"/>
                </a:srgbClr>
              </a:gs>
              <a:gs pos="100000">
                <a:srgbClr val="FFFFFF"/>
              </a:gs>
            </a:gsLst>
            <a:path path="circle">
              <a:fillToRect l="100000" t="100000"/>
            </a:path>
            <a:tileRect r="-100000" b="-100000"/>
          </a:gradFill>
          <a:ln/>
        </p:spPr>
        <p:txBody>
          <a:bodyPr/>
          <a:lstStyle/>
          <a:p>
            <a:endParaRPr lang="en-US" dirty="0"/>
          </a:p>
        </p:txBody>
      </p:sp>
      <p:sp>
        <p:nvSpPr>
          <p:cNvPr id="4" name="Text 1"/>
          <p:cNvSpPr/>
          <p:nvPr/>
        </p:nvSpPr>
        <p:spPr>
          <a:xfrm>
            <a:off x="1745615" y="1824990"/>
            <a:ext cx="10120630" cy="43954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541020" y="532130"/>
            <a:ext cx="10993120" cy="979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sz="3600" dirty="0">
                <a:solidFill>
                  <a:srgbClr val="0D0D0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Growth Drivers Identified</a:t>
            </a:r>
            <a:endParaRPr lang="en-US" sz="1600" dirty="0"/>
          </a:p>
        </p:txBody>
      </p:sp>
      <p:sp>
        <p:nvSpPr>
          <p:cNvPr id="6" name="Shape 3"/>
          <p:cNvSpPr/>
          <p:nvPr/>
        </p:nvSpPr>
        <p:spPr>
          <a:xfrm>
            <a:off x="5177791" y="3709209"/>
            <a:ext cx="0" cy="928914"/>
          </a:xfrm>
          <a:prstGeom prst="line">
            <a:avLst/>
          </a:prstGeom>
          <a:noFill/>
          <a:ln w="19050">
            <a:solidFill>
              <a:srgbClr val="D9D9D9"/>
            </a:solidFill>
            <a:prstDash val="solid"/>
            <a:headEnd type="none"/>
            <a:tailEnd type="none"/>
          </a:ln>
        </p:spPr>
      </p:sp>
      <p:sp>
        <p:nvSpPr>
          <p:cNvPr id="7" name="Shape 4"/>
          <p:cNvSpPr/>
          <p:nvPr/>
        </p:nvSpPr>
        <p:spPr>
          <a:xfrm>
            <a:off x="8518526" y="3709209"/>
            <a:ext cx="0" cy="928914"/>
          </a:xfrm>
          <a:prstGeom prst="line">
            <a:avLst/>
          </a:prstGeom>
          <a:noFill/>
          <a:ln w="19050">
            <a:solidFill>
              <a:srgbClr val="D9D9D9"/>
            </a:solidFill>
            <a:prstDash val="solid"/>
            <a:headEnd type="none"/>
            <a:tailEnd type="none"/>
          </a:ln>
        </p:spPr>
      </p:sp>
      <p:pic>
        <p:nvPicPr>
          <p:cNvPr id="8" name="Image 1" descr="https://kimi-img.moonshot.cn/pub/slides/slides_tmpl/image/25-08-27-19:59:38-d2nf6ah8bjvh7rlj010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3660000">
            <a:off x="859790" y="1539875"/>
            <a:ext cx="1212850" cy="1104900"/>
          </a:xfrm>
          <a:prstGeom prst="rect">
            <a:avLst/>
          </a:prstGeom>
        </p:spPr>
      </p:pic>
      <p:pic>
        <p:nvPicPr>
          <p:cNvPr id="9" name="Image 2" descr="https://kimi-img.moonshot.cn/pub/slides/slides_tmpl/image/25-08-27-19:59:33-d2nf6998bjvh7rlj00r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6860" y="2763520"/>
            <a:ext cx="534670" cy="537210"/>
          </a:xfrm>
          <a:prstGeom prst="rect">
            <a:avLst/>
          </a:prstGeom>
        </p:spPr>
      </p:pic>
      <p:pic>
        <p:nvPicPr>
          <p:cNvPr id="10" name="Image 3" descr="https://kimi-img.moonshot.cn/pub/slides/slides_tmpl/image/25-08-27-19:59:50-d2nf6dh8bjvh7rlj01i0.png"/>
          <p:cNvPicPr>
            <a:picLocks noChangeAspect="1"/>
          </p:cNvPicPr>
          <p:nvPr/>
        </p:nvPicPr>
        <p:blipFill>
          <a:blip r:embed="rId6">
            <a:alphaModFix amt="60000"/>
          </a:blip>
          <a:stretch>
            <a:fillRect/>
          </a:stretch>
        </p:blipFill>
        <p:spPr>
          <a:xfrm rot="1080000">
            <a:off x="-203835" y="4772025"/>
            <a:ext cx="852805" cy="2002790"/>
          </a:xfrm>
          <a:prstGeom prst="rect">
            <a:avLst/>
          </a:prstGeom>
        </p:spPr>
      </p:pic>
      <p:pic>
        <p:nvPicPr>
          <p:cNvPr id="11" name="Image 4" descr="https://kimi-img.moonshot.cn/pub/slides/slides_tmpl/image/25-08-27-19:59:30-d2nf68h8bjvh7rlj00p0.png"/>
          <p:cNvPicPr>
            <a:picLocks noChangeAspect="1"/>
          </p:cNvPicPr>
          <p:nvPr/>
        </p:nvPicPr>
        <p:blipFill>
          <a:blip r:embed="rId7">
            <a:alphaModFix amt="40000"/>
          </a:blip>
          <a:stretch>
            <a:fillRect/>
          </a:stretch>
        </p:blipFill>
        <p:spPr>
          <a:xfrm rot="16200000">
            <a:off x="10665460" y="-8255"/>
            <a:ext cx="262890" cy="1170305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2246630" y="2352040"/>
            <a:ext cx="2514600" cy="7867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00000"/>
              </a:lnSpc>
            </a:pPr>
            <a:r>
              <a:rPr lang="en-US" sz="2000" dirty="0">
                <a:solidFill>
                  <a:srgbClr val="577FD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Middle-Age Dominance</a:t>
            </a:r>
            <a:endParaRPr lang="en-US" sz="1600" dirty="0"/>
          </a:p>
        </p:txBody>
      </p:sp>
      <p:sp>
        <p:nvSpPr>
          <p:cNvPr id="13" name="Text 6"/>
          <p:cNvSpPr/>
          <p:nvPr/>
        </p:nvSpPr>
        <p:spPr>
          <a:xfrm>
            <a:off x="2268855" y="3138805"/>
            <a:ext cx="2513965" cy="29876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sz="1600" dirty="0"/>
              <a:t>These customers spend more per visit and come back more often. Over the last two years, they’ve contributed the largest share of the $12.77M revenue pool. They’re a strong base worth protecting and growing.</a:t>
            </a:r>
          </a:p>
        </p:txBody>
      </p:sp>
      <p:sp>
        <p:nvSpPr>
          <p:cNvPr id="14" name="Text 7"/>
          <p:cNvSpPr/>
          <p:nvPr/>
        </p:nvSpPr>
        <p:spPr>
          <a:xfrm>
            <a:off x="5568950" y="2359025"/>
            <a:ext cx="2514600" cy="7867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00000"/>
              </a:lnSpc>
            </a:pPr>
            <a:r>
              <a:rPr lang="en-US" sz="2000" dirty="0">
                <a:solidFill>
                  <a:srgbClr val="577FD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Sports &amp; Home Power</a:t>
            </a:r>
            <a:endParaRPr lang="en-US" sz="1600" dirty="0"/>
          </a:p>
        </p:txBody>
      </p:sp>
      <p:sp>
        <p:nvSpPr>
          <p:cNvPr id="15" name="Text 8"/>
          <p:cNvSpPr/>
          <p:nvPr/>
        </p:nvSpPr>
        <p:spPr>
          <a:xfrm>
            <a:off x="5591175" y="3145790"/>
            <a:ext cx="2513965" cy="29800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sz="1600" dirty="0"/>
              <a:t>Sports delivered $2.25M and Home brought in $2.14M—together making up 70% of total sales. Their steady demand gives us a solid foundation to build premium add-ons and smart cross-category bundles.</a:t>
            </a:r>
          </a:p>
        </p:txBody>
      </p:sp>
      <p:sp>
        <p:nvSpPr>
          <p:cNvPr id="16" name="Text 9"/>
          <p:cNvSpPr/>
          <p:nvPr/>
        </p:nvSpPr>
        <p:spPr>
          <a:xfrm>
            <a:off x="8852535" y="2379345"/>
            <a:ext cx="2514600" cy="7867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00000"/>
              </a:lnSpc>
            </a:pPr>
            <a:r>
              <a:rPr lang="en-US" sz="2000" dirty="0">
                <a:solidFill>
                  <a:srgbClr val="577FD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Profit-Ready Foundation</a:t>
            </a:r>
            <a:endParaRPr lang="en-US" sz="1600" dirty="0"/>
          </a:p>
        </p:txBody>
      </p:sp>
      <p:sp>
        <p:nvSpPr>
          <p:cNvPr id="17" name="Text 10"/>
          <p:cNvSpPr/>
          <p:nvPr/>
        </p:nvSpPr>
        <p:spPr>
          <a:xfrm>
            <a:off x="8874760" y="3166110"/>
            <a:ext cx="2513965" cy="29597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sz="1600" dirty="0"/>
              <a:t>With clear winners identified, we can shift spending away from weaker areas, boost ROI, and still test new ideas without putting our profit engine at risk.</a:t>
            </a:r>
          </a:p>
        </p:txBody>
      </p: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19:59:33-d2nf6998bjvh7rlj00s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8-27-19:59:32-d2nf6918bjvh7rlj00q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468880"/>
            <a:ext cx="5182870" cy="1835150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8-27-19:59:33-d2nf6998bjvh7rlj00q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0829" y="3260408"/>
            <a:ext cx="1701800" cy="1701800"/>
          </a:xfrm>
          <a:prstGeom prst="rect">
            <a:avLst/>
          </a:prstGeom>
        </p:spPr>
      </p:pic>
      <p:pic>
        <p:nvPicPr>
          <p:cNvPr id="5" name="Image 3" descr="https://kimi-img.moonshot.cn/pub/slides/slides_tmpl/image/25-08-27-19:59:33-d2nf6998bjvh7rlj00r0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11110" y="2028825"/>
            <a:ext cx="2790825" cy="2800350"/>
          </a:xfrm>
          <a:prstGeom prst="rect">
            <a:avLst/>
          </a:prstGeom>
        </p:spPr>
      </p:pic>
      <p:pic>
        <p:nvPicPr>
          <p:cNvPr id="6" name="Image 4" descr="https://kimi-img.moonshot.cn/pub/slides/slides_tmpl/image/25-08-27-19:59:30-d2nf68h8bjvh7rlj00p0.png"/>
          <p:cNvPicPr>
            <a:picLocks noChangeAspect="1"/>
          </p:cNvPicPr>
          <p:nvPr/>
        </p:nvPicPr>
        <p:blipFill>
          <a:blip r:embed="rId7">
            <a:alphaModFix amt="40000"/>
          </a:blip>
          <a:stretch>
            <a:fillRect/>
          </a:stretch>
        </p:blipFill>
        <p:spPr>
          <a:xfrm rot="16200000">
            <a:off x="10665460" y="-8255"/>
            <a:ext cx="262890" cy="1170305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8197052" y="2654618"/>
            <a:ext cx="1618942" cy="143129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8500" dirty="0">
                <a:solidFill>
                  <a:srgbClr val="F2F7F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02</a:t>
            </a:r>
            <a:endParaRPr lang="en-US" sz="1600" dirty="0"/>
          </a:p>
        </p:txBody>
      </p:sp>
      <p:sp>
        <p:nvSpPr>
          <p:cNvPr id="8" name="Text 1"/>
          <p:cNvSpPr/>
          <p:nvPr/>
        </p:nvSpPr>
        <p:spPr>
          <a:xfrm>
            <a:off x="586105" y="3133090"/>
            <a:ext cx="7769860" cy="5219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3400" dirty="0">
                <a:solidFill>
                  <a:srgbClr val="0D0D0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Gap Alert</a:t>
            </a:r>
            <a:endParaRPr lang="en-US" sz="1600" dirty="0"/>
          </a:p>
        </p:txBody>
      </p:sp>
      <p:sp>
        <p:nvSpPr>
          <p:cNvPr id="9" name="Shape 2"/>
          <p:cNvSpPr/>
          <p:nvPr/>
        </p:nvSpPr>
        <p:spPr>
          <a:xfrm>
            <a:off x="9318547" y="6332566"/>
            <a:ext cx="2063750" cy="0"/>
          </a:xfrm>
          <a:prstGeom prst="straightConnector1">
            <a:avLst/>
          </a:prstGeom>
          <a:noFill/>
          <a:ln w="9525">
            <a:solidFill>
              <a:srgbClr val="000000">
                <a:alpha val="21961"/>
              </a:srgbClr>
            </a:solidFill>
            <a:prstDash val="solid"/>
            <a:headEnd type="none"/>
            <a:tailEnd type="none"/>
          </a:ln>
        </p:spPr>
      </p:sp>
      <p:sp>
        <p:nvSpPr>
          <p:cNvPr id="10" name="Shape 3"/>
          <p:cNvSpPr/>
          <p:nvPr/>
        </p:nvSpPr>
        <p:spPr>
          <a:xfrm>
            <a:off x="576149" y="498250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</p:sp>
      <p:sp>
        <p:nvSpPr>
          <p:cNvPr id="11" name="Text 4"/>
          <p:cNvSpPr/>
          <p:nvPr/>
        </p:nvSpPr>
        <p:spPr>
          <a:xfrm>
            <a:off x="576149" y="498250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Shape 5"/>
          <p:cNvSpPr/>
          <p:nvPr/>
        </p:nvSpPr>
        <p:spPr>
          <a:xfrm>
            <a:off x="576149" y="595224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</p:sp>
      <p:sp>
        <p:nvSpPr>
          <p:cNvPr id="13" name="Text 6"/>
          <p:cNvSpPr/>
          <p:nvPr/>
        </p:nvSpPr>
        <p:spPr>
          <a:xfrm>
            <a:off x="576149" y="595224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Shape 7"/>
          <p:cNvSpPr/>
          <p:nvPr/>
        </p:nvSpPr>
        <p:spPr>
          <a:xfrm>
            <a:off x="576149" y="692198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</p:sp>
      <p:sp>
        <p:nvSpPr>
          <p:cNvPr id="15" name="Text 8"/>
          <p:cNvSpPr/>
          <p:nvPr/>
        </p:nvSpPr>
        <p:spPr>
          <a:xfrm>
            <a:off x="576149" y="692198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6" name="Shape 9"/>
          <p:cNvSpPr/>
          <p:nvPr/>
        </p:nvSpPr>
        <p:spPr>
          <a:xfrm>
            <a:off x="531399" y="6143377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</p:sp>
      <p:sp>
        <p:nvSpPr>
          <p:cNvPr id="17" name="Text 10"/>
          <p:cNvSpPr/>
          <p:nvPr/>
        </p:nvSpPr>
        <p:spPr>
          <a:xfrm>
            <a:off x="531399" y="6143377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8" name="Shape 11"/>
          <p:cNvSpPr/>
          <p:nvPr/>
        </p:nvSpPr>
        <p:spPr>
          <a:xfrm>
            <a:off x="531399" y="6240351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</p:sp>
      <p:sp>
        <p:nvSpPr>
          <p:cNvPr id="19" name="Text 12"/>
          <p:cNvSpPr/>
          <p:nvPr/>
        </p:nvSpPr>
        <p:spPr>
          <a:xfrm>
            <a:off x="531399" y="6240351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0" name="Shape 13"/>
          <p:cNvSpPr/>
          <p:nvPr/>
        </p:nvSpPr>
        <p:spPr>
          <a:xfrm>
            <a:off x="531399" y="6337325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</p:sp>
      <p:sp>
        <p:nvSpPr>
          <p:cNvPr id="21" name="Text 14"/>
          <p:cNvSpPr/>
          <p:nvPr/>
        </p:nvSpPr>
        <p:spPr>
          <a:xfrm>
            <a:off x="531399" y="6337325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19:59:33-d2nf6998bjvh7rlj00s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965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880110" y="1675765"/>
            <a:ext cx="4953000" cy="4413250"/>
          </a:xfrm>
          <a:prstGeom prst="roundRect">
            <a:avLst>
              <a:gd name="adj" fmla="val 7194"/>
            </a:avLst>
          </a:prstGeom>
          <a:gradFill flip="none" rotWithShape="1">
            <a:gsLst>
              <a:gs pos="0">
                <a:srgbClr val="FFFFFF">
                  <a:alpha val="86000"/>
                </a:srgbClr>
              </a:gs>
              <a:gs pos="56000">
                <a:srgbClr val="EAEEF4">
                  <a:alpha val="0"/>
                </a:srgbClr>
              </a:gs>
              <a:gs pos="100000">
                <a:srgbClr val="EAEEF4">
                  <a:alpha val="0"/>
                </a:srgbClr>
              </a:gs>
            </a:gsLst>
            <a:path path="circle">
              <a:fillToRect l="100000" t="100000"/>
            </a:path>
            <a:tileRect r="-100000" b="-100000"/>
          </a:gradFill>
          <a:ln/>
        </p:spPr>
      </p:sp>
      <p:sp>
        <p:nvSpPr>
          <p:cNvPr id="4" name="Text 1"/>
          <p:cNvSpPr/>
          <p:nvPr/>
        </p:nvSpPr>
        <p:spPr>
          <a:xfrm>
            <a:off x="880110" y="1675765"/>
            <a:ext cx="4953000" cy="441325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6357620" y="1675765"/>
            <a:ext cx="4953000" cy="4413250"/>
          </a:xfrm>
          <a:prstGeom prst="roundRect">
            <a:avLst>
              <a:gd name="adj" fmla="val 7194"/>
            </a:avLst>
          </a:prstGeom>
          <a:gradFill flip="none" rotWithShape="1">
            <a:gsLst>
              <a:gs pos="0">
                <a:srgbClr val="FFFFFF">
                  <a:alpha val="86000"/>
                </a:srgbClr>
              </a:gs>
              <a:gs pos="46000">
                <a:srgbClr val="EAEEF4">
                  <a:alpha val="0"/>
                </a:srgbClr>
              </a:gs>
              <a:gs pos="100000">
                <a:srgbClr val="EAEEF4">
                  <a:alpha val="0"/>
                </a:srgbClr>
              </a:gs>
            </a:gsLst>
            <a:path path="circle">
              <a:fillToRect l="100000" t="100000"/>
            </a:path>
            <a:tileRect r="-100000" b="-100000"/>
          </a:gradFill>
          <a:ln/>
        </p:spPr>
      </p:sp>
      <p:sp>
        <p:nvSpPr>
          <p:cNvPr id="6" name="Text 3"/>
          <p:cNvSpPr/>
          <p:nvPr/>
        </p:nvSpPr>
        <p:spPr>
          <a:xfrm>
            <a:off x="6357620" y="1675765"/>
            <a:ext cx="4953000" cy="441325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876300" y="2032000"/>
            <a:ext cx="4953000" cy="4300855"/>
          </a:xfrm>
          <a:prstGeom prst="roundRect">
            <a:avLst>
              <a:gd name="adj" fmla="val 7194"/>
            </a:avLst>
          </a:prstGeom>
          <a:gradFill flip="none" rotWithShape="1">
            <a:gsLst>
              <a:gs pos="0">
                <a:srgbClr val="2F5BEE">
                  <a:alpha val="17000"/>
                </a:srgbClr>
              </a:gs>
              <a:gs pos="56000">
                <a:srgbClr val="EAEEF4">
                  <a:alpha val="0"/>
                </a:srgbClr>
              </a:gs>
              <a:gs pos="100000">
                <a:srgbClr val="EAEEF4">
                  <a:alpha val="0"/>
                </a:srgbClr>
              </a:gs>
            </a:gsLst>
            <a:lin ang="5400000" scaled="1"/>
          </a:gradFill>
          <a:ln/>
        </p:spPr>
      </p:sp>
      <p:sp>
        <p:nvSpPr>
          <p:cNvPr id="8" name="Text 5"/>
          <p:cNvSpPr/>
          <p:nvPr/>
        </p:nvSpPr>
        <p:spPr>
          <a:xfrm>
            <a:off x="876300" y="2032000"/>
            <a:ext cx="4953000" cy="430085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6353810" y="2032000"/>
            <a:ext cx="4953000" cy="4300855"/>
          </a:xfrm>
          <a:prstGeom prst="roundRect">
            <a:avLst>
              <a:gd name="adj" fmla="val 7194"/>
            </a:avLst>
          </a:prstGeom>
          <a:gradFill flip="none" rotWithShape="1">
            <a:gsLst>
              <a:gs pos="0">
                <a:srgbClr val="2F5BEE">
                  <a:alpha val="17000"/>
                </a:srgbClr>
              </a:gs>
              <a:gs pos="46000">
                <a:srgbClr val="EAEEF4">
                  <a:alpha val="0"/>
                </a:srgbClr>
              </a:gs>
              <a:gs pos="100000">
                <a:srgbClr val="EAEEF4">
                  <a:alpha val="0"/>
                </a:srgbClr>
              </a:gs>
            </a:gsLst>
            <a:lin ang="5400000" scaled="1"/>
          </a:gradFill>
          <a:ln/>
        </p:spPr>
      </p:sp>
      <p:sp>
        <p:nvSpPr>
          <p:cNvPr id="10" name="Text 7"/>
          <p:cNvSpPr/>
          <p:nvPr/>
        </p:nvSpPr>
        <p:spPr>
          <a:xfrm>
            <a:off x="6353810" y="2032000"/>
            <a:ext cx="4953000" cy="430085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732155" y="753110"/>
            <a:ext cx="10649585" cy="82296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600" dirty="0">
                <a:solidFill>
                  <a:srgbClr val="0D0D0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Q4 Revenue Decline</a:t>
            </a:r>
            <a:endParaRPr lang="en-US" sz="1600" dirty="0"/>
          </a:p>
        </p:txBody>
      </p:sp>
      <p:pic>
        <p:nvPicPr>
          <p:cNvPr id="12" name="Image 1" descr="https://kimi-img.moonshot.cn/pub/slides/slides_tmpl/image/25-08-27-19:59:30-d2nf68h8bjvh7rlj00p0.png"/>
          <p:cNvPicPr>
            <a:picLocks noChangeAspect="1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 rot="16200000">
            <a:off x="10665460" y="-8255"/>
            <a:ext cx="262890" cy="1170305"/>
          </a:xfrm>
          <a:prstGeom prst="rect">
            <a:avLst/>
          </a:prstGeom>
        </p:spPr>
      </p:pic>
      <p:sp>
        <p:nvSpPr>
          <p:cNvPr id="13" name="Shape 9"/>
          <p:cNvSpPr/>
          <p:nvPr/>
        </p:nvSpPr>
        <p:spPr>
          <a:xfrm>
            <a:off x="9318547" y="6332566"/>
            <a:ext cx="2063750" cy="0"/>
          </a:xfrm>
          <a:prstGeom prst="straightConnector1">
            <a:avLst/>
          </a:prstGeom>
          <a:noFill/>
          <a:ln w="9525">
            <a:solidFill>
              <a:srgbClr val="000000">
                <a:alpha val="21961"/>
              </a:srgbClr>
            </a:solidFill>
            <a:prstDash val="solid"/>
            <a:headEnd type="none"/>
            <a:tailEnd type="none"/>
          </a:ln>
        </p:spPr>
      </p:sp>
      <p:sp>
        <p:nvSpPr>
          <p:cNvPr id="14" name="Shape 10"/>
          <p:cNvSpPr/>
          <p:nvPr/>
        </p:nvSpPr>
        <p:spPr>
          <a:xfrm>
            <a:off x="576149" y="498250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</p:sp>
      <p:sp>
        <p:nvSpPr>
          <p:cNvPr id="15" name="Text 11"/>
          <p:cNvSpPr/>
          <p:nvPr/>
        </p:nvSpPr>
        <p:spPr>
          <a:xfrm>
            <a:off x="576149" y="498250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6" name="Shape 12"/>
          <p:cNvSpPr/>
          <p:nvPr/>
        </p:nvSpPr>
        <p:spPr>
          <a:xfrm>
            <a:off x="576149" y="595224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</p:sp>
      <p:sp>
        <p:nvSpPr>
          <p:cNvPr id="17" name="Text 13"/>
          <p:cNvSpPr/>
          <p:nvPr/>
        </p:nvSpPr>
        <p:spPr>
          <a:xfrm>
            <a:off x="576149" y="595224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8" name="Shape 14"/>
          <p:cNvSpPr/>
          <p:nvPr/>
        </p:nvSpPr>
        <p:spPr>
          <a:xfrm>
            <a:off x="576149" y="692198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</p:sp>
      <p:sp>
        <p:nvSpPr>
          <p:cNvPr id="19" name="Text 15"/>
          <p:cNvSpPr/>
          <p:nvPr/>
        </p:nvSpPr>
        <p:spPr>
          <a:xfrm>
            <a:off x="576149" y="692198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0" name="Shape 16"/>
          <p:cNvSpPr/>
          <p:nvPr/>
        </p:nvSpPr>
        <p:spPr>
          <a:xfrm>
            <a:off x="531399" y="6143377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</p:sp>
      <p:sp>
        <p:nvSpPr>
          <p:cNvPr id="21" name="Text 17"/>
          <p:cNvSpPr/>
          <p:nvPr/>
        </p:nvSpPr>
        <p:spPr>
          <a:xfrm>
            <a:off x="531399" y="6143377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2" name="Shape 18"/>
          <p:cNvSpPr/>
          <p:nvPr/>
        </p:nvSpPr>
        <p:spPr>
          <a:xfrm>
            <a:off x="531399" y="6240351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</p:sp>
      <p:sp>
        <p:nvSpPr>
          <p:cNvPr id="23" name="Text 19"/>
          <p:cNvSpPr/>
          <p:nvPr/>
        </p:nvSpPr>
        <p:spPr>
          <a:xfrm>
            <a:off x="531399" y="6240351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4" name="Shape 20"/>
          <p:cNvSpPr/>
          <p:nvPr/>
        </p:nvSpPr>
        <p:spPr>
          <a:xfrm>
            <a:off x="531399" y="6337325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</p:sp>
      <p:sp>
        <p:nvSpPr>
          <p:cNvPr id="25" name="Text 21"/>
          <p:cNvSpPr/>
          <p:nvPr/>
        </p:nvSpPr>
        <p:spPr>
          <a:xfrm>
            <a:off x="531399" y="6337325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26" name="Image 2" descr="https://kimi-img.moonshot.cn/pub/slides/slides_tmpl/image/25-08-27-19:59:42-d2nf6bh8bjvh7rlj016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8335" y="2204085"/>
            <a:ext cx="1207135" cy="2529840"/>
          </a:xfrm>
          <a:prstGeom prst="rect">
            <a:avLst/>
          </a:prstGeom>
        </p:spPr>
      </p:pic>
      <p:pic>
        <p:nvPicPr>
          <p:cNvPr id="27" name="Image 3" descr="https://kimi-img.moonshot.cn/pub/slides/slides_tmpl/image/25-08-27-19:59:42-d2nf6bh8bjvh7rlj016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45105" y="2204085"/>
            <a:ext cx="1207135" cy="2529840"/>
          </a:xfrm>
          <a:prstGeom prst="rect">
            <a:avLst/>
          </a:prstGeom>
        </p:spPr>
      </p:pic>
      <p:sp>
        <p:nvSpPr>
          <p:cNvPr id="28" name="Text 22"/>
          <p:cNvSpPr/>
          <p:nvPr/>
        </p:nvSpPr>
        <p:spPr>
          <a:xfrm>
            <a:off x="2882265" y="2546350"/>
            <a:ext cx="878205" cy="6921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00000"/>
              </a:lnSpc>
            </a:pPr>
            <a:r>
              <a:rPr lang="en-US" sz="4000" dirty="0">
                <a:solidFill>
                  <a:srgbClr val="577FD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29" name="Text 23"/>
          <p:cNvSpPr/>
          <p:nvPr/>
        </p:nvSpPr>
        <p:spPr>
          <a:xfrm>
            <a:off x="905510" y="3678555"/>
            <a:ext cx="4998085" cy="3854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00000"/>
              </a:lnSpc>
            </a:pPr>
            <a:r>
              <a:rPr lang="en-US" sz="2000" dirty="0">
                <a:solidFill>
                  <a:srgbClr val="577FD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$21 k Holiday Shortfall</a:t>
            </a:r>
            <a:endParaRPr lang="en-US" sz="1600" dirty="0"/>
          </a:p>
        </p:txBody>
      </p:sp>
      <p:sp>
        <p:nvSpPr>
          <p:cNvPr id="30" name="Text 24"/>
          <p:cNvSpPr/>
          <p:nvPr/>
        </p:nvSpPr>
        <p:spPr>
          <a:xfrm>
            <a:off x="1363345" y="4100830"/>
            <a:ext cx="4083050" cy="2120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sz="1600" dirty="0"/>
              <a:t>Q4 2024 revenue slipped from $1.56M to $1.54M—a 1.4% drop that wiped out the momentum we built earlier in the year and held full-year growth to under 1%.</a:t>
            </a:r>
          </a:p>
        </p:txBody>
      </p:sp>
      <p:sp>
        <p:nvSpPr>
          <p:cNvPr id="31" name="Text 25"/>
          <p:cNvSpPr/>
          <p:nvPr/>
        </p:nvSpPr>
        <p:spPr>
          <a:xfrm>
            <a:off x="8416925" y="2546350"/>
            <a:ext cx="878205" cy="6921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00000"/>
              </a:lnSpc>
            </a:pPr>
            <a:r>
              <a:rPr lang="en-US" sz="4000" dirty="0">
                <a:solidFill>
                  <a:srgbClr val="577FD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32" name="Text 26"/>
          <p:cNvSpPr/>
          <p:nvPr/>
        </p:nvSpPr>
        <p:spPr>
          <a:xfrm>
            <a:off x="6353810" y="3678555"/>
            <a:ext cx="4998085" cy="3854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00000"/>
              </a:lnSpc>
            </a:pPr>
            <a:r>
              <a:rPr lang="en-US" sz="2000" dirty="0">
                <a:solidFill>
                  <a:srgbClr val="577FD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Root Causes Pending</a:t>
            </a:r>
            <a:endParaRPr lang="en-US" sz="1600" dirty="0"/>
          </a:p>
        </p:txBody>
      </p:sp>
      <p:sp>
        <p:nvSpPr>
          <p:cNvPr id="33" name="Text 27"/>
          <p:cNvSpPr/>
          <p:nvPr/>
        </p:nvSpPr>
        <p:spPr>
          <a:xfrm>
            <a:off x="6811645" y="4100830"/>
            <a:ext cx="4083050" cy="2120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sz="1600" dirty="0"/>
              <a:t>Early reviews point to promotion fatigue, low stock on popular items, and heavier discounting from competitors. A focused task force will dig deeper before we lock in next season’s plan.</a:t>
            </a:r>
          </a:p>
        </p:txBody>
      </p:sp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19:59:47-d2nf6cp8bjvh7rlj01ag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8-27-19:59:42-d2nf6bh8bjvh7rlj017g.png"/>
          <p:cNvPicPr>
            <a:picLocks noChangeAspect="1"/>
          </p:cNvPicPr>
          <p:nvPr/>
        </p:nvPicPr>
        <p:blipFill>
          <a:blip r:embed="rId4">
            <a:alphaModFix amt="60000"/>
          </a:blip>
          <a:stretch>
            <a:fillRect/>
          </a:stretch>
        </p:blipFill>
        <p:spPr>
          <a:xfrm>
            <a:off x="461645" y="1942465"/>
            <a:ext cx="11273790" cy="4507865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77875" y="646430"/>
            <a:ext cx="10649585" cy="82296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600" dirty="0">
                <a:solidFill>
                  <a:srgbClr val="0D0D0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Quarterly Trend Impact</a:t>
            </a:r>
            <a:endParaRPr lang="en-US" sz="1600" dirty="0"/>
          </a:p>
        </p:txBody>
      </p:sp>
      <p:sp>
        <p:nvSpPr>
          <p:cNvPr id="5" name="Text 1"/>
          <p:cNvSpPr/>
          <p:nvPr/>
        </p:nvSpPr>
        <p:spPr>
          <a:xfrm>
            <a:off x="821055" y="2287905"/>
            <a:ext cx="4998085" cy="3854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577FD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Weight of Holiday Season</a:t>
            </a:r>
            <a:endParaRPr lang="en-US" sz="1600" dirty="0"/>
          </a:p>
        </p:txBody>
      </p:sp>
      <p:sp>
        <p:nvSpPr>
          <p:cNvPr id="6" name="Text 2"/>
          <p:cNvSpPr/>
          <p:nvPr/>
        </p:nvSpPr>
        <p:spPr>
          <a:xfrm>
            <a:off x="795655" y="2704465"/>
            <a:ext cx="4998085" cy="15982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sz="1600" dirty="0"/>
              <a:t>Q4 usually brings in about a quarter of our yearly sales. This decline hid roughly 2% potential growth and tightened December cash flow, showing how much our year relies on getting the holidays right.</a:t>
            </a:r>
          </a:p>
        </p:txBody>
      </p:sp>
      <p:sp>
        <p:nvSpPr>
          <p:cNvPr id="7" name="Text 3"/>
          <p:cNvSpPr/>
          <p:nvPr/>
        </p:nvSpPr>
        <p:spPr>
          <a:xfrm>
            <a:off x="6457950" y="4302760"/>
            <a:ext cx="4998085" cy="3854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577FD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 Clear Path to Recovery</a:t>
            </a:r>
            <a:endParaRPr lang="en-US" sz="1600" dirty="0"/>
          </a:p>
        </p:txBody>
      </p:sp>
      <p:sp>
        <p:nvSpPr>
          <p:cNvPr id="8" name="Text 4"/>
          <p:cNvSpPr/>
          <p:nvPr/>
        </p:nvSpPr>
        <p:spPr>
          <a:xfrm>
            <a:off x="6457950" y="4719320"/>
            <a:ext cx="4998085" cy="15982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sz="1600" dirty="0"/>
              <a:t>Simply getting Q4 back to last year’s level would lift YoY growth above 2%. Fixing promotion depth and stock coverage during this window has an outsized impact on the entire year.</a:t>
            </a:r>
          </a:p>
        </p:txBody>
      </p:sp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19:59:33-d2nf6998bjvh7rlj00s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8-27-19:59:32-d2nf6918bjvh7rlj00q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468880"/>
            <a:ext cx="5182870" cy="1835150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8-27-19:59:33-d2nf6998bjvh7rlj00q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0829" y="3260408"/>
            <a:ext cx="1701800" cy="1701800"/>
          </a:xfrm>
          <a:prstGeom prst="rect">
            <a:avLst/>
          </a:prstGeom>
        </p:spPr>
      </p:pic>
      <p:pic>
        <p:nvPicPr>
          <p:cNvPr id="5" name="Image 3" descr="https://kimi-img.moonshot.cn/pub/slides/slides_tmpl/image/25-08-27-19:59:33-d2nf6998bjvh7rlj00r0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11110" y="2028825"/>
            <a:ext cx="2790825" cy="2800350"/>
          </a:xfrm>
          <a:prstGeom prst="rect">
            <a:avLst/>
          </a:prstGeom>
        </p:spPr>
      </p:pic>
      <p:pic>
        <p:nvPicPr>
          <p:cNvPr id="6" name="Image 4" descr="https://kimi-img.moonshot.cn/pub/slides/slides_tmpl/image/25-08-27-19:59:30-d2nf68h8bjvh7rlj00p0.png"/>
          <p:cNvPicPr>
            <a:picLocks noChangeAspect="1"/>
          </p:cNvPicPr>
          <p:nvPr/>
        </p:nvPicPr>
        <p:blipFill>
          <a:blip r:embed="rId7">
            <a:alphaModFix amt="40000"/>
          </a:blip>
          <a:stretch>
            <a:fillRect/>
          </a:stretch>
        </p:blipFill>
        <p:spPr>
          <a:xfrm rot="16200000">
            <a:off x="10665460" y="-8255"/>
            <a:ext cx="262890" cy="1170305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8197052" y="2654618"/>
            <a:ext cx="1618942" cy="143129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8500" dirty="0">
                <a:solidFill>
                  <a:srgbClr val="F2F7F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03</a:t>
            </a:r>
            <a:endParaRPr lang="en-US" sz="1600" dirty="0"/>
          </a:p>
        </p:txBody>
      </p:sp>
      <p:sp>
        <p:nvSpPr>
          <p:cNvPr id="8" name="Text 1"/>
          <p:cNvSpPr/>
          <p:nvPr/>
        </p:nvSpPr>
        <p:spPr>
          <a:xfrm>
            <a:off x="586105" y="3133090"/>
            <a:ext cx="7769860" cy="5219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3400" dirty="0">
                <a:solidFill>
                  <a:srgbClr val="0D0D0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Customer Focus</a:t>
            </a:r>
            <a:endParaRPr lang="en-US" sz="1600" dirty="0"/>
          </a:p>
        </p:txBody>
      </p:sp>
      <p:sp>
        <p:nvSpPr>
          <p:cNvPr id="9" name="Shape 2"/>
          <p:cNvSpPr/>
          <p:nvPr/>
        </p:nvSpPr>
        <p:spPr>
          <a:xfrm>
            <a:off x="9318547" y="6332566"/>
            <a:ext cx="2063750" cy="0"/>
          </a:xfrm>
          <a:prstGeom prst="straightConnector1">
            <a:avLst/>
          </a:prstGeom>
          <a:noFill/>
          <a:ln w="9525">
            <a:solidFill>
              <a:srgbClr val="000000">
                <a:alpha val="21961"/>
              </a:srgbClr>
            </a:solidFill>
            <a:prstDash val="solid"/>
            <a:headEnd type="none"/>
            <a:tailEnd type="none"/>
          </a:ln>
        </p:spPr>
      </p:sp>
      <p:sp>
        <p:nvSpPr>
          <p:cNvPr id="10" name="Shape 3"/>
          <p:cNvSpPr/>
          <p:nvPr/>
        </p:nvSpPr>
        <p:spPr>
          <a:xfrm>
            <a:off x="576149" y="498250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</p:sp>
      <p:sp>
        <p:nvSpPr>
          <p:cNvPr id="11" name="Text 4"/>
          <p:cNvSpPr/>
          <p:nvPr/>
        </p:nvSpPr>
        <p:spPr>
          <a:xfrm>
            <a:off x="576149" y="498250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Shape 5"/>
          <p:cNvSpPr/>
          <p:nvPr/>
        </p:nvSpPr>
        <p:spPr>
          <a:xfrm>
            <a:off x="576149" y="595224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</p:sp>
      <p:sp>
        <p:nvSpPr>
          <p:cNvPr id="13" name="Text 6"/>
          <p:cNvSpPr/>
          <p:nvPr/>
        </p:nvSpPr>
        <p:spPr>
          <a:xfrm>
            <a:off x="576149" y="595224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Shape 7"/>
          <p:cNvSpPr/>
          <p:nvPr/>
        </p:nvSpPr>
        <p:spPr>
          <a:xfrm>
            <a:off x="576149" y="692198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</p:sp>
      <p:sp>
        <p:nvSpPr>
          <p:cNvPr id="15" name="Text 8"/>
          <p:cNvSpPr/>
          <p:nvPr/>
        </p:nvSpPr>
        <p:spPr>
          <a:xfrm>
            <a:off x="576149" y="692198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6" name="Shape 9"/>
          <p:cNvSpPr/>
          <p:nvPr/>
        </p:nvSpPr>
        <p:spPr>
          <a:xfrm>
            <a:off x="531399" y="6143377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</p:sp>
      <p:sp>
        <p:nvSpPr>
          <p:cNvPr id="17" name="Text 10"/>
          <p:cNvSpPr/>
          <p:nvPr/>
        </p:nvSpPr>
        <p:spPr>
          <a:xfrm>
            <a:off x="531399" y="6143377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8" name="Shape 11"/>
          <p:cNvSpPr/>
          <p:nvPr/>
        </p:nvSpPr>
        <p:spPr>
          <a:xfrm>
            <a:off x="531399" y="6240351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</p:sp>
      <p:sp>
        <p:nvSpPr>
          <p:cNvPr id="19" name="Text 12"/>
          <p:cNvSpPr/>
          <p:nvPr/>
        </p:nvSpPr>
        <p:spPr>
          <a:xfrm>
            <a:off x="531399" y="6240351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0" name="Shape 13"/>
          <p:cNvSpPr/>
          <p:nvPr/>
        </p:nvSpPr>
        <p:spPr>
          <a:xfrm>
            <a:off x="531399" y="6337325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</p:sp>
      <p:sp>
        <p:nvSpPr>
          <p:cNvPr id="21" name="Text 14"/>
          <p:cNvSpPr/>
          <p:nvPr/>
        </p:nvSpPr>
        <p:spPr>
          <a:xfrm>
            <a:off x="531399" y="6337325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</TotalTime>
  <Words>994</Words>
  <Application>Microsoft Office PowerPoint</Application>
  <PresentationFormat>Widescreen</PresentationFormat>
  <Paragraphs>115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Calibri</vt:lpstr>
      <vt:lpstr>MiSans</vt:lpstr>
      <vt:lpstr>Noto Sans SC</vt:lpstr>
      <vt:lpstr>Arial</vt:lpstr>
      <vt:lpstr>Custom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Moonshot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Retail Sales Report: Growth, Gaps &amp; Game Plan (2023–2024)</dc:title>
  <dc:subject>Retail Sales Report: Growth, Gaps &amp; Game Plan (2023–2024)</dc:subject>
  <dc:creator>Kimi</dc:creator>
  <cp:lastModifiedBy>divine favour</cp:lastModifiedBy>
  <cp:revision>4</cp:revision>
  <dcterms:created xsi:type="dcterms:W3CDTF">2025-11-07T15:18:18Z</dcterms:created>
  <dcterms:modified xsi:type="dcterms:W3CDTF">2025-11-22T20:38:18Z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IGC">
    <vt:lpwstr>{"Label":"Retail Sales Report: Growth, Gaps &amp; Game Plan (2023–2024)","ContentProducer":"001191110108MACG2KBH8F10000","ProduceID":"d470pvf2ekfmf0ka582g","ReservedCode1":"","ContentPropagator":"001191110108MACG2KBH8F20000","PropagateID":"d470pvf2ekfmf0ka582g","ReservedCode2":""}</vt:lpwstr>
  </property>
</Properties>
</file>